
<file path=[Content_Types].xml><?xml version="1.0" encoding="utf-8"?>
<Types xmlns="http://schemas.openxmlformats.org/package/2006/content-types">
  <Default Extension="jpg" ContentType="image/jpeg"/>
  <Default Extension="emf" ContentType="image/x-emf"/>
  <Default Extension="xlsx" ContentType="application/vnd.openxmlformats-officedocument.spreadsheetml.sheet"/>
  <Default Extension="jpeg" ContentType="image/jpeg"/>
  <Default Extension="xml" ContentType="application/xml"/>
  <Default Extension="bin" ContentType="application/vnd.openxmlformats-officedocument.oleObject"/>
  <Default Extension="vml" ContentType="application/vnd.openxmlformats-officedocument.vmlDrawing"/>
  <Default Extension="wdp" ContentType="image/vnd.ms-photo"/>
  <Default Extension="png" ContentType="image/png"/>
  <Default Extension="wmf" ContentType="image/x-wmf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488" r:id="rId2"/>
    <p:sldId id="256" r:id="rId3"/>
    <p:sldId id="572" r:id="rId4"/>
    <p:sldId id="370" r:id="rId5"/>
    <p:sldId id="502" r:id="rId6"/>
    <p:sldId id="503" r:id="rId7"/>
    <p:sldId id="490" r:id="rId8"/>
    <p:sldId id="504" r:id="rId9"/>
    <p:sldId id="505" r:id="rId10"/>
    <p:sldId id="491" r:id="rId11"/>
    <p:sldId id="506" r:id="rId12"/>
    <p:sldId id="508" r:id="rId13"/>
    <p:sldId id="509" r:id="rId14"/>
    <p:sldId id="510" r:id="rId15"/>
    <p:sldId id="511" r:id="rId16"/>
    <p:sldId id="512" r:id="rId17"/>
    <p:sldId id="507" r:id="rId18"/>
    <p:sldId id="492" r:id="rId19"/>
    <p:sldId id="499" r:id="rId20"/>
    <p:sldId id="497" r:id="rId21"/>
    <p:sldId id="500" r:id="rId22"/>
    <p:sldId id="498" r:id="rId23"/>
    <p:sldId id="501" r:id="rId24"/>
    <p:sldId id="493" r:id="rId25"/>
    <p:sldId id="513" r:id="rId26"/>
    <p:sldId id="514" r:id="rId27"/>
    <p:sldId id="494" r:id="rId28"/>
    <p:sldId id="515" r:id="rId29"/>
    <p:sldId id="495" r:id="rId30"/>
    <p:sldId id="516" r:id="rId31"/>
    <p:sldId id="517" r:id="rId32"/>
    <p:sldId id="496" r:id="rId33"/>
    <p:sldId id="524" r:id="rId34"/>
    <p:sldId id="519" r:id="rId35"/>
    <p:sldId id="520" r:id="rId36"/>
    <p:sldId id="521" r:id="rId37"/>
    <p:sldId id="522" r:id="rId38"/>
    <p:sldId id="523" r:id="rId39"/>
    <p:sldId id="518" r:id="rId40"/>
    <p:sldId id="576" r:id="rId41"/>
    <p:sldId id="530" r:id="rId42"/>
    <p:sldId id="531" r:id="rId43"/>
    <p:sldId id="532" r:id="rId44"/>
    <p:sldId id="533" r:id="rId45"/>
    <p:sldId id="529" r:id="rId46"/>
    <p:sldId id="528" r:id="rId47"/>
    <p:sldId id="527" r:id="rId48"/>
    <p:sldId id="534" r:id="rId49"/>
    <p:sldId id="535" r:id="rId50"/>
    <p:sldId id="536" r:id="rId51"/>
    <p:sldId id="537" r:id="rId52"/>
    <p:sldId id="573" r:id="rId53"/>
    <p:sldId id="575" r:id="rId54"/>
    <p:sldId id="539" r:id="rId55"/>
    <p:sldId id="541" r:id="rId56"/>
    <p:sldId id="464" r:id="rId57"/>
    <p:sldId id="468" r:id="rId58"/>
    <p:sldId id="466" r:id="rId59"/>
    <p:sldId id="467" r:id="rId60"/>
    <p:sldId id="465" r:id="rId61"/>
    <p:sldId id="469" r:id="rId62"/>
    <p:sldId id="568" r:id="rId63"/>
    <p:sldId id="569" r:id="rId64"/>
    <p:sldId id="570" r:id="rId65"/>
    <p:sldId id="571" r:id="rId66"/>
    <p:sldId id="489" r:id="rId67"/>
    <p:sldId id="543" r:id="rId68"/>
    <p:sldId id="550" r:id="rId69"/>
    <p:sldId id="551" r:id="rId70"/>
    <p:sldId id="548" r:id="rId71"/>
    <p:sldId id="552" r:id="rId72"/>
    <p:sldId id="545" r:id="rId73"/>
    <p:sldId id="547" r:id="rId74"/>
    <p:sldId id="549" r:id="rId75"/>
    <p:sldId id="554" r:id="rId76"/>
    <p:sldId id="553" r:id="rId77"/>
    <p:sldId id="555" r:id="rId78"/>
    <p:sldId id="557" r:id="rId79"/>
    <p:sldId id="558" r:id="rId80"/>
    <p:sldId id="556" r:id="rId81"/>
    <p:sldId id="559" r:id="rId82"/>
    <p:sldId id="561" r:id="rId83"/>
    <p:sldId id="562" r:id="rId84"/>
    <p:sldId id="560" r:id="rId85"/>
    <p:sldId id="577" r:id="rId86"/>
    <p:sldId id="578" r:id="rId87"/>
    <p:sldId id="563" r:id="rId88"/>
    <p:sldId id="566" r:id="rId89"/>
    <p:sldId id="567" r:id="rId90"/>
    <p:sldId id="544" r:id="rId91"/>
    <p:sldId id="474" r:id="rId92"/>
    <p:sldId id="438" r:id="rId93"/>
    <p:sldId id="441" r:id="rId94"/>
    <p:sldId id="447" r:id="rId95"/>
    <p:sldId id="286" r:id="rId96"/>
    <p:sldId id="451" r:id="rId97"/>
    <p:sldId id="291" r:id="rId98"/>
    <p:sldId id="459" r:id="rId99"/>
    <p:sldId id="461" r:id="rId100"/>
    <p:sldId id="36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/>
    <p:restoredTop sz="95442"/>
  </p:normalViewPr>
  <p:slideViewPr>
    <p:cSldViewPr snapToGrid="0" snapToObjects="1">
      <p:cViewPr varScale="1">
        <p:scale>
          <a:sx n="120" d="100"/>
          <a:sy n="12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07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GB"/>
              <a:t>Sample A</a:t>
            </a:r>
          </a:p>
        </c:rich>
      </c:tx>
      <c:layout>
        <c:manualLayout>
          <c:xMode val="edge"/>
          <c:yMode val="edge"/>
          <c:x val="0.448275862068966"/>
          <c:y val="0.0193965517241379"/>
        </c:manualLayout>
      </c:layout>
      <c:overlay val="0"/>
      <c:spPr>
        <a:noFill/>
        <a:ln w="23426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992746169558286"/>
          <c:y val="0.150862068965517"/>
          <c:w val="0.728311742758467"/>
          <c:h val="0.71336206896551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Sheet1!$E$3</c:f>
              <c:strCache>
                <c:ptCount val="1"/>
                <c:pt idx="0">
                  <c:v>wt. %</c:v>
                </c:pt>
              </c:strCache>
            </c:strRef>
          </c:tx>
          <c:spPr>
            <a:solidFill>
              <a:srgbClr val="C0C0C0"/>
            </a:solidFill>
            <a:ln w="11713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Sheet1!$B$4:$B$10</c:f>
              <c:strCache>
                <c:ptCount val="7"/>
                <c:pt idx="0">
                  <c:v>0 to -1</c:v>
                </c:pt>
                <c:pt idx="1">
                  <c:v>0 to 1</c:v>
                </c:pt>
                <c:pt idx="2">
                  <c:v>1 to 2</c:v>
                </c:pt>
                <c:pt idx="3">
                  <c:v>2 to 3</c:v>
                </c:pt>
                <c:pt idx="4">
                  <c:v>3 to 4</c:v>
                </c:pt>
                <c:pt idx="5">
                  <c:v>4 to 5</c:v>
                </c:pt>
                <c:pt idx="6">
                  <c:v>&gt; 5</c:v>
                </c:pt>
              </c:strCache>
            </c:strRef>
          </c:cat>
          <c:val>
            <c:numRef>
              <c:f>Sheet1!$E$4:$E$10</c:f>
              <c:numCache>
                <c:formatCode>General</c:formatCode>
                <c:ptCount val="7"/>
                <c:pt idx="0">
                  <c:v>0.0</c:v>
                </c:pt>
                <c:pt idx="1">
                  <c:v>0.764716343588832</c:v>
                </c:pt>
                <c:pt idx="2">
                  <c:v>17.51733949848835</c:v>
                </c:pt>
                <c:pt idx="3">
                  <c:v>66.29912857905033</c:v>
                </c:pt>
                <c:pt idx="4">
                  <c:v>10.72381291125733</c:v>
                </c:pt>
                <c:pt idx="5">
                  <c:v>4.695002667615125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199104384"/>
        <c:axId val="-199096416"/>
      </c:barChart>
      <c:lineChart>
        <c:grouping val="standard"/>
        <c:varyColors val="0"/>
        <c:ser>
          <c:idx val="0"/>
          <c:order val="1"/>
          <c:tx>
            <c:strRef>
              <c:f>Sheet1!$F$3</c:f>
              <c:strCache>
                <c:ptCount val="1"/>
                <c:pt idx="0">
                  <c:v>cumu. wt.%</c:v>
                </c:pt>
              </c:strCache>
            </c:strRef>
          </c:tx>
          <c:spPr>
            <a:ln w="23426">
              <a:solidFill>
                <a:srgbClr val="000080"/>
              </a:solidFill>
              <a:prstDash val="solid"/>
            </a:ln>
          </c:spPr>
          <c:marker>
            <c:symbol val="circle"/>
            <c:size val="6"/>
            <c:spPr>
              <a:solidFill>
                <a:schemeClr val="accent2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Sheet1!$B$4:$B$10</c:f>
              <c:strCache>
                <c:ptCount val="7"/>
                <c:pt idx="0">
                  <c:v>0 to -1</c:v>
                </c:pt>
                <c:pt idx="1">
                  <c:v>0 to 1</c:v>
                </c:pt>
                <c:pt idx="2">
                  <c:v>1 to 2</c:v>
                </c:pt>
                <c:pt idx="3">
                  <c:v>2 to 3</c:v>
                </c:pt>
                <c:pt idx="4">
                  <c:v>3 to 4</c:v>
                </c:pt>
                <c:pt idx="5">
                  <c:v>4 to 5</c:v>
                </c:pt>
                <c:pt idx="6">
                  <c:v>&gt; 5</c:v>
                </c:pt>
              </c:strCache>
            </c:strRef>
          </c:cat>
          <c:val>
            <c:numRef>
              <c:f>Sheet1!$F$4:$F$10</c:f>
              <c:numCache>
                <c:formatCode>General</c:formatCode>
                <c:ptCount val="7"/>
                <c:pt idx="0">
                  <c:v>0.0</c:v>
                </c:pt>
                <c:pt idx="1">
                  <c:v>0.764716343588832</c:v>
                </c:pt>
                <c:pt idx="2">
                  <c:v>18.28205584207718</c:v>
                </c:pt>
                <c:pt idx="3">
                  <c:v>84.5811844211275</c:v>
                </c:pt>
                <c:pt idx="4">
                  <c:v>95.30499733238416</c:v>
                </c:pt>
                <c:pt idx="5">
                  <c:v>100.0</c:v>
                </c:pt>
                <c:pt idx="6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156096"/>
        <c:axId val="-210345952"/>
      </c:lineChart>
      <c:catAx>
        <c:axId val="-199104384"/>
        <c:scaling>
          <c:orientation val="minMax"/>
        </c:scaling>
        <c:delete val="0"/>
        <c:axPos val="b"/>
        <c:minorGridlines>
          <c:spPr>
            <a:ln w="2928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922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/>
                  <a:t>phi scale</a:t>
                </a:r>
              </a:p>
            </c:rich>
          </c:tx>
          <c:layout>
            <c:manualLayout>
              <c:xMode val="edge"/>
              <c:yMode val="edge"/>
              <c:x val="0.412466843501326"/>
              <c:y val="0.928879310344828"/>
            </c:manualLayout>
          </c:layout>
          <c:overlay val="0"/>
          <c:spPr>
            <a:noFill/>
            <a:ln w="23426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2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22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199096416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-1990964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22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 smtClean="0"/>
                  <a:t>weight </a:t>
                </a:r>
                <a:r>
                  <a:rPr lang="en-GB" dirty="0"/>
                  <a:t>%</a:t>
                </a:r>
              </a:p>
            </c:rich>
          </c:tx>
          <c:layout>
            <c:manualLayout>
              <c:xMode val="edge"/>
              <c:yMode val="edge"/>
              <c:x val="0.0104484319042679"/>
              <c:y val="0.439655098147276"/>
            </c:manualLayout>
          </c:layout>
          <c:overlay val="0"/>
          <c:spPr>
            <a:noFill/>
            <a:ln w="23426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2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22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199104384"/>
        <c:crosses val="autoZero"/>
        <c:crossBetween val="between"/>
      </c:valAx>
      <c:catAx>
        <c:axId val="-2001560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10345952"/>
        <c:crosses val="autoZero"/>
        <c:auto val="0"/>
        <c:lblAlgn val="ctr"/>
        <c:lblOffset val="100"/>
        <c:noMultiLvlLbl val="0"/>
      </c:catAx>
      <c:valAx>
        <c:axId val="-210345952"/>
        <c:scaling>
          <c:orientation val="minMax"/>
          <c:max val="100.0"/>
        </c:scaling>
        <c:delete val="0"/>
        <c:axPos val="r"/>
        <c:title>
          <c:tx>
            <c:rich>
              <a:bodyPr/>
              <a:lstStyle/>
              <a:p>
                <a:pPr>
                  <a:defRPr sz="922" b="1" i="0" u="none" strike="noStrike" baseline="0">
                    <a:solidFill>
                      <a:schemeClr val="accent2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GB" smtClean="0">
                    <a:solidFill>
                      <a:schemeClr val="accent2"/>
                    </a:solidFill>
                  </a:rPr>
                  <a:t>cumulative wt.%</a:t>
                </a:r>
                <a:endParaRPr lang="en-GB" dirty="0">
                  <a:solidFill>
                    <a:schemeClr val="accent2"/>
                  </a:solidFill>
                </a:endParaRPr>
              </a:p>
            </c:rich>
          </c:tx>
          <c:layout>
            <c:manualLayout>
              <c:xMode val="edge"/>
              <c:yMode val="edge"/>
              <c:x val="0.903796118083922"/>
              <c:y val="0.390086102392953"/>
            </c:manualLayout>
          </c:layout>
          <c:overlay val="0"/>
          <c:spPr>
            <a:noFill/>
            <a:ln w="23426">
              <a:noFill/>
            </a:ln>
          </c:spPr>
        </c:title>
        <c:numFmt formatCode="General" sourceLinked="1"/>
        <c:majorTickMark val="cross"/>
        <c:minorTickMark val="in"/>
        <c:tickLblPos val="nextTo"/>
        <c:spPr>
          <a:ln w="292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22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00156096"/>
        <c:crosses val="max"/>
        <c:crossBetween val="between"/>
      </c:valAx>
      <c:spPr>
        <a:solidFill>
          <a:srgbClr val="FFFFFF"/>
        </a:solidFill>
        <a:ln w="11713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>
      <a:noFill/>
    </a:ln>
  </c:spPr>
  <c:txPr>
    <a:bodyPr/>
    <a:lstStyle/>
    <a:p>
      <a:pPr>
        <a:defRPr sz="922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wmf"/><Relationship Id="rId2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image" Target="../media/image29.emf"/><Relationship Id="rId2" Type="http://schemas.openxmlformats.org/officeDocument/2006/relationships/image" Target="../media/image33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0.01829</cdr:x>
      <cdr:y>0.36085</cdr:y>
    </cdr:from>
    <cdr:to>
      <cdr:x>0.03424</cdr:x>
      <cdr:y>0.43647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82528" y="1466051"/>
          <a:ext cx="72010" cy="30722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75000"/>
          </a:schemeClr>
        </a:solidFill>
        <a:ln xmlns:a="http://schemas.openxmlformats.org/drawingml/2006/main" w="9525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89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1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Time to </a:t>
            </a:r>
            <a:r>
              <a:rPr lang="en-US" dirty="0" smtClean="0"/>
              <a:t>do an </a:t>
            </a:r>
            <a:r>
              <a:rPr lang="en-US" dirty="0" err="1" smtClean="0"/>
              <a:t>exericse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we </a:t>
            </a:r>
            <a:r>
              <a:rPr lang="en-US" smtClean="0"/>
              <a:t>are actually </a:t>
            </a:r>
            <a:r>
              <a:rPr lang="en-US" dirty="0" smtClean="0"/>
              <a:t>on a </a:t>
            </a:r>
            <a:r>
              <a:rPr lang="en-US" smtClean="0"/>
              <a:t>wave cut platform on the Yorkshire coast</a:t>
            </a:r>
            <a:r>
              <a:rPr lang="is-IS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…when we look down we </a:t>
            </a:r>
            <a:r>
              <a:rPr lang="is-IS" smtClean="0"/>
              <a:t>see the </a:t>
            </a:r>
            <a:r>
              <a:rPr lang="is-IS" dirty="0" smtClean="0"/>
              <a:t>bedding </a:t>
            </a:r>
            <a:r>
              <a:rPr lang="is-IS" smtClean="0"/>
              <a:t>plane beneath our feet </a:t>
            </a:r>
            <a:r>
              <a:rPr lang="is-IS" dirty="0" smtClean="0"/>
              <a:t>is </a:t>
            </a:r>
            <a:r>
              <a:rPr lang="is-IS" smtClean="0"/>
              <a:t>covered with ammonite </a:t>
            </a:r>
            <a:r>
              <a:rPr lang="is-IS" dirty="0" smtClean="0"/>
              <a:t>fossils. We are </a:t>
            </a:r>
            <a:r>
              <a:rPr lang="is-IS" smtClean="0"/>
              <a:t>going to use</a:t>
            </a:r>
            <a:r>
              <a:rPr lang="is-IS" baseline="0" smtClean="0"/>
              <a:t> these </a:t>
            </a:r>
            <a:r>
              <a:rPr lang="is-IS" baseline="0" dirty="0" smtClean="0"/>
              <a:t>as </a:t>
            </a:r>
            <a:r>
              <a:rPr lang="is-IS" baseline="0" smtClean="0"/>
              <a:t>a data set to </a:t>
            </a:r>
            <a:r>
              <a:rPr lang="is-IS" baseline="0" dirty="0" smtClean="0"/>
              <a:t>ask </a:t>
            </a:r>
            <a:r>
              <a:rPr lang="is-IS" baseline="0" smtClean="0"/>
              <a:t>a variety of scientific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4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smtClean="0"/>
              <a:t>life</a:t>
            </a:r>
            <a:r>
              <a:rPr lang="en-US" baseline="0" smtClean="0"/>
              <a:t> ammonites </a:t>
            </a:r>
            <a:r>
              <a:rPr lang="en-US" baseline="0" dirty="0" smtClean="0"/>
              <a:t>would look like </a:t>
            </a:r>
            <a:r>
              <a:rPr lang="en-US" baseline="0" smtClean="0"/>
              <a:t>living nautilus </a:t>
            </a:r>
            <a:r>
              <a:rPr lang="en-US" baseline="0" dirty="0" smtClean="0"/>
              <a:t>and are a </a:t>
            </a:r>
            <a:r>
              <a:rPr lang="en-US" baseline="0" smtClean="0"/>
              <a:t>close relative </a:t>
            </a:r>
            <a:r>
              <a:rPr lang="en-US" baseline="0" dirty="0" smtClean="0"/>
              <a:t>of squid </a:t>
            </a:r>
            <a:r>
              <a:rPr lang="en-US" baseline="0" smtClean="0"/>
              <a:t>and octopus, soft parts </a:t>
            </a:r>
            <a:r>
              <a:rPr lang="en-US" baseline="0" dirty="0" smtClean="0"/>
              <a:t>(eyes</a:t>
            </a:r>
            <a:r>
              <a:rPr lang="en-US" baseline="0" smtClean="0"/>
              <a:t>, tentacles</a:t>
            </a:r>
            <a:r>
              <a:rPr lang="en-US" baseline="0" dirty="0" smtClean="0"/>
              <a:t>) </a:t>
            </a:r>
            <a:r>
              <a:rPr lang="en-US" baseline="0" smtClean="0"/>
              <a:t>are not </a:t>
            </a:r>
            <a:r>
              <a:rPr lang="en-US" baseline="0" dirty="0" smtClean="0"/>
              <a:t>usually preserved however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Want to measure ammonites but there </a:t>
            </a:r>
            <a:r>
              <a:rPr lang="en-US" dirty="0" smtClean="0"/>
              <a:t>are many </a:t>
            </a:r>
            <a:r>
              <a:rPr lang="en-US" smtClean="0"/>
              <a:t>so tsk is split into 100</a:t>
            </a:r>
            <a:r>
              <a:rPr lang="en-US" baseline="0" smtClean="0"/>
              <a:t> quadrants </a:t>
            </a:r>
            <a:r>
              <a:rPr lang="en-US" baseline="0" dirty="0" smtClean="0"/>
              <a:t>– one for </a:t>
            </a:r>
            <a:r>
              <a:rPr lang="en-US" baseline="0" smtClean="0"/>
              <a:t>each student </a:t>
            </a:r>
            <a:r>
              <a:rPr lang="en-US" baseline="0" dirty="0" smtClean="0"/>
              <a:t>(plus </a:t>
            </a:r>
            <a:r>
              <a:rPr lang="en-US" baseline="0" smtClean="0"/>
              <a:t>some leftover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3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0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Today’s topics.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3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</a:t>
            </a:r>
            <a:r>
              <a:rPr lang="en-US" baseline="0" smtClean="0"/>
              <a:t> orientation </a:t>
            </a:r>
            <a:r>
              <a:rPr lang="en-US" baseline="0" dirty="0" smtClean="0"/>
              <a:t>and scale  </a:t>
            </a:r>
            <a:r>
              <a:rPr lang="en-US" baseline="0" smtClean="0"/>
              <a:t>- essential elements </a:t>
            </a:r>
            <a:r>
              <a:rPr lang="en-US" baseline="0" dirty="0" smtClean="0"/>
              <a:t>of field diagrams in general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4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what their heights as data represent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1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1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0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3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3.wmf"/><Relationship Id="rId8" Type="http://schemas.openxmlformats.org/officeDocument/2006/relationships/image" Target="../media/image4.jpg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4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4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17.jpg"/><Relationship Id="rId6" Type="http://schemas.openxmlformats.org/officeDocument/2006/relationships/image" Target="../media/image4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17.jpg"/><Relationship Id="rId6" Type="http://schemas.openxmlformats.org/officeDocument/2006/relationships/image" Target="../media/image4.jp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17.jpg"/><Relationship Id="rId6" Type="http://schemas.openxmlformats.org/officeDocument/2006/relationships/image" Target="../media/image4.jpg"/><Relationship Id="rId7" Type="http://schemas.openxmlformats.org/officeDocument/2006/relationships/image" Target="../media/image1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17.jpg"/><Relationship Id="rId6" Type="http://schemas.openxmlformats.org/officeDocument/2006/relationships/image" Target="../media/image4.jpg"/><Relationship Id="rId7" Type="http://schemas.openxmlformats.org/officeDocument/2006/relationships/image" Target="../media/image1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17.jpg"/><Relationship Id="rId6" Type="http://schemas.openxmlformats.org/officeDocument/2006/relationships/image" Target="../media/image4.jpg"/><Relationship Id="rId7" Type="http://schemas.openxmlformats.org/officeDocument/2006/relationships/image" Target="../media/image1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0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4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9.emf"/><Relationship Id="rId7" Type="http://schemas.openxmlformats.org/officeDocument/2006/relationships/image" Target="../media/image4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1.xml"/><Relationship Id="rId5" Type="http://schemas.openxmlformats.org/officeDocument/2006/relationships/image" Target="../media/image360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2.emf"/><Relationship Id="rId5" Type="http://schemas.openxmlformats.org/officeDocument/2006/relationships/image" Target="../media/image4.jp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Relationship Id="rId3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4" y="977900"/>
            <a:ext cx="5502706" cy="54991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86062"/>
            <a:ext cx="569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today’s lecture you will need: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40620" r="2649" b="24496"/>
          <a:stretch/>
        </p:blipFill>
        <p:spPr>
          <a:xfrm rot="16200000">
            <a:off x="7157132" y="3163086"/>
            <a:ext cx="4678326" cy="11210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669477" y="3369645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1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36757" y="3369645"/>
            <a:ext cx="782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x</a:t>
            </a:r>
            <a:r>
              <a:rPr lang="en-US" sz="4000" smtClean="0"/>
              <a:t> 1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171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4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18447" y="1585913"/>
            <a:ext cx="3817937" cy="1511300"/>
            <a:chOff x="554038" y="1179513"/>
            <a:chExt cx="3817937" cy="1511300"/>
          </a:xfrm>
        </p:grpSpPr>
        <p:graphicFrame>
          <p:nvGraphicFramePr>
            <p:cNvPr id="2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453431"/>
                </p:ext>
              </p:extLst>
            </p:nvPr>
          </p:nvGraphicFramePr>
          <p:xfrm>
            <a:off x="554038" y="1301750"/>
            <a:ext cx="3770312" cy="1373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36" name="CorelDRAW" r:id="rId4" imgW="8020050" imgH="3397091" progId="CorelDRAW.Graphic.13">
                    <p:embed/>
                  </p:oleObj>
                </mc:Choice>
                <mc:Fallback>
                  <p:oleObj name="CorelDRAW" r:id="rId4" imgW="8020050" imgH="3397091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038" y="1301750"/>
                          <a:ext cx="3770312" cy="1373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554038" y="1179513"/>
              <a:ext cx="3817937" cy="1511300"/>
            </a:xfrm>
            <a:custGeom>
              <a:avLst/>
              <a:gdLst>
                <a:gd name="T0" fmla="*/ 0 w 2087"/>
                <a:gd name="T1" fmla="*/ 0 h 952"/>
                <a:gd name="T2" fmla="*/ 0 w 2087"/>
                <a:gd name="T3" fmla="*/ 952 h 952"/>
                <a:gd name="T4" fmla="*/ 2087 w 2087"/>
                <a:gd name="T5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" h="952">
                  <a:moveTo>
                    <a:pt x="0" y="0"/>
                  </a:moveTo>
                  <a:lnTo>
                    <a:pt x="0" y="952"/>
                  </a:lnTo>
                  <a:lnTo>
                    <a:pt x="2087" y="952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Measures of shape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149942" y="3178175"/>
            <a:ext cx="30765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sz="2000" b="1" smtClean="0"/>
              <a:t>positively </a:t>
            </a:r>
            <a:r>
              <a:rPr lang="en-GB" sz="2000" b="1" dirty="0" smtClean="0"/>
              <a:t>(</a:t>
            </a:r>
            <a:r>
              <a:rPr lang="en-GB" sz="2000" b="1" smtClean="0"/>
              <a:t>or right) </a:t>
            </a:r>
            <a:r>
              <a:rPr lang="en-GB" sz="2000" b="1" dirty="0" smtClean="0"/>
              <a:t>skewed</a:t>
            </a:r>
            <a:endParaRPr lang="en-GB" sz="2000" b="1" dirty="0"/>
          </a:p>
          <a:p>
            <a:pPr algn="ctr"/>
            <a:r>
              <a:rPr lang="en-GB" sz="2000" b="1" dirty="0"/>
              <a:t>mean</a:t>
            </a:r>
            <a:r>
              <a:rPr lang="en-GB" sz="2000" dirty="0"/>
              <a:t> &gt; </a:t>
            </a:r>
            <a:r>
              <a:rPr lang="en-GB" sz="2000" b="1" dirty="0"/>
              <a:t>median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52213" y="2090449"/>
            <a:ext cx="13496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 smtClean="0"/>
              <a:t>long-tail </a:t>
            </a:r>
            <a:r>
              <a:rPr lang="en-GB" sz="2000" dirty="0"/>
              <a:t>of</a:t>
            </a:r>
          </a:p>
          <a:p>
            <a:r>
              <a:rPr lang="en-GB" sz="2000" dirty="0"/>
              <a:t>high values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92009" y="1611313"/>
            <a:ext cx="3817937" cy="1511300"/>
            <a:chOff x="7192009" y="1611313"/>
            <a:chExt cx="3817937" cy="1511300"/>
          </a:xfrm>
        </p:grpSpPr>
        <p:graphicFrame>
          <p:nvGraphicFramePr>
            <p:cNvPr id="2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840393"/>
                </p:ext>
              </p:extLst>
            </p:nvPr>
          </p:nvGraphicFramePr>
          <p:xfrm>
            <a:off x="7479346" y="1715453"/>
            <a:ext cx="3462338" cy="1352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37" name="CorelDRAW" r:id="rId6" imgW="6062400" imgH="2567880" progId="CorelDRAW.Graphic.13">
                    <p:embed/>
                  </p:oleObj>
                </mc:Choice>
                <mc:Fallback>
                  <p:oleObj name="CorelDRAW" r:id="rId6" imgW="6062400" imgH="256788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79346" y="1715453"/>
                          <a:ext cx="3462338" cy="1352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192009" y="1611313"/>
              <a:ext cx="3817937" cy="1511300"/>
            </a:xfrm>
            <a:custGeom>
              <a:avLst/>
              <a:gdLst>
                <a:gd name="T0" fmla="*/ 0 w 2087"/>
                <a:gd name="T1" fmla="*/ 0 h 952"/>
                <a:gd name="T2" fmla="*/ 0 w 2087"/>
                <a:gd name="T3" fmla="*/ 952 h 952"/>
                <a:gd name="T4" fmla="*/ 2087 w 2087"/>
                <a:gd name="T5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" h="952">
                  <a:moveTo>
                    <a:pt x="0" y="0"/>
                  </a:moveTo>
                  <a:lnTo>
                    <a:pt x="0" y="952"/>
                  </a:lnTo>
                  <a:lnTo>
                    <a:pt x="2087" y="952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593515" y="3194050"/>
            <a:ext cx="30367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sz="2000" b="1" smtClean="0"/>
              <a:t>Negatively </a:t>
            </a:r>
            <a:r>
              <a:rPr lang="en-GB" sz="2000" b="1" dirty="0" smtClean="0"/>
              <a:t>(</a:t>
            </a:r>
            <a:r>
              <a:rPr lang="en-GB" sz="2000" b="1" smtClean="0"/>
              <a:t>or left) </a:t>
            </a:r>
            <a:r>
              <a:rPr lang="en-GB" sz="2000" b="1" dirty="0"/>
              <a:t>skewed</a:t>
            </a:r>
          </a:p>
          <a:p>
            <a:pPr algn="ctr"/>
            <a:r>
              <a:rPr lang="en-GB" sz="2000" b="1" dirty="0"/>
              <a:t>mean</a:t>
            </a:r>
            <a:r>
              <a:rPr lang="en-GB" sz="2000" dirty="0"/>
              <a:t> &lt; </a:t>
            </a:r>
            <a:r>
              <a:rPr lang="en-GB" sz="2000" b="1" dirty="0"/>
              <a:t>median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391198" y="2090449"/>
            <a:ext cx="1308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 smtClean="0"/>
              <a:t>long-tail </a:t>
            </a:r>
            <a:r>
              <a:rPr lang="en-GB" sz="2000" dirty="0"/>
              <a:t>of</a:t>
            </a:r>
          </a:p>
          <a:p>
            <a:r>
              <a:rPr lang="en-GB" sz="2000" dirty="0"/>
              <a:t>low values</a:t>
            </a: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2887897" y="5981103"/>
            <a:ext cx="410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000" b="1" smtClean="0"/>
              <a:t>leptokurtic</a:t>
            </a:r>
            <a:r>
              <a:rPr lang="en-GB" sz="2000" smtClean="0"/>
              <a:t> = attenuated </a:t>
            </a:r>
            <a:r>
              <a:rPr lang="en-GB" sz="2000" dirty="0"/>
              <a:t>mode</a:t>
            </a: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7261459" y="5981102"/>
            <a:ext cx="410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000" b="1" smtClean="0"/>
              <a:t>platykurtic</a:t>
            </a:r>
            <a:r>
              <a:rPr lang="en-GB" sz="2000" smtClean="0"/>
              <a:t> </a:t>
            </a:r>
            <a:r>
              <a:rPr lang="en-GB" sz="2000"/>
              <a:t>= </a:t>
            </a:r>
            <a:r>
              <a:rPr lang="en-GB" sz="2000" smtClean="0"/>
              <a:t>plateau </a:t>
            </a:r>
            <a:r>
              <a:rPr lang="en-GB" sz="2000" dirty="0"/>
              <a:t>mode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5584" y="2275115"/>
            <a:ext cx="103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Skew: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45033" y="4835297"/>
            <a:ext cx="1445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Kurtosis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28" name="Freeform 20"/>
          <p:cNvSpPr>
            <a:spLocks/>
          </p:cNvSpPr>
          <p:nvPr/>
        </p:nvSpPr>
        <p:spPr bwMode="auto">
          <a:xfrm>
            <a:off x="2887896" y="4401607"/>
            <a:ext cx="4105275" cy="1511300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Freeform 20"/>
          <p:cNvSpPr>
            <a:spLocks/>
          </p:cNvSpPr>
          <p:nvPr/>
        </p:nvSpPr>
        <p:spPr bwMode="auto">
          <a:xfrm>
            <a:off x="7261458" y="4401607"/>
            <a:ext cx="4105275" cy="1511300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aphicFrame>
        <p:nvGraphicFramePr>
          <p:cNvPr id="2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799771"/>
              </p:ext>
            </p:extLst>
          </p:nvPr>
        </p:nvGraphicFramePr>
        <p:xfrm>
          <a:off x="2921233" y="4457884"/>
          <a:ext cx="4038600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8" name="CorelDRAW" r:id="rId9" imgW="9615964" imgH="3396615" progId="CorelDRAW.Graphic.13">
                  <p:embed/>
                </p:oleObj>
              </mc:Choice>
              <mc:Fallback>
                <p:oleObj name="CorelDRAW" r:id="rId9" imgW="9615964" imgH="3396615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233" y="4457884"/>
                        <a:ext cx="4038600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68948256"/>
              </p:ext>
            </p:extLst>
          </p:nvPr>
        </p:nvGraphicFramePr>
        <p:xfrm>
          <a:off x="7294795" y="5475472"/>
          <a:ext cx="4038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9" name="CorelDRAW" r:id="rId11" imgW="9615964" imgH="974408" progId="CorelDRAW.Graphic.13">
                  <p:embed/>
                </p:oleObj>
              </mc:Choice>
              <mc:Fallback>
                <p:oleObj name="CorelDRAW" r:id="rId11" imgW="9615964" imgH="974408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795" y="5475472"/>
                        <a:ext cx="40386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35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05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57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71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719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60057" y="4537004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0331" y="4981796"/>
            <a:ext cx="433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Modular (e.g., compass bearings)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1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160057" y="1762304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331" y="2166146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Terminate at zero (e.g., mass, Kelvin)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160057" y="2666501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0331" y="3104696"/>
            <a:ext cx="4971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not terminate at zero (e.g., Celsius)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60057" y="3589775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80331" y="4043246"/>
            <a:ext cx="536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 terminals at both ends (e.g., %ages)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60057" y="4537004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80331" y="4981796"/>
            <a:ext cx="433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Modular (e.g., compass bearings)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6160057" y="5484231"/>
            <a:ext cx="211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Ordinal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80331" y="5920346"/>
            <a:ext cx="521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only have rank order (e.g., </a:t>
            </a:r>
            <a:r>
              <a:rPr lang="en-US" sz="2400" dirty="0" err="1" smtClean="0"/>
              <a:t>Moh’s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2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5953" y="1762304"/>
            <a:ext cx="5309340" cy="1204170"/>
            <a:chOff x="445953" y="1762304"/>
            <a:chExt cx="5309340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1762304"/>
              <a:ext cx="1569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Discrete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2443254"/>
              <a:ext cx="4946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Only integer values (e.g., counts)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953" y="3470072"/>
            <a:ext cx="4546695" cy="1204170"/>
            <a:chOff x="445953" y="3489949"/>
            <a:chExt cx="4546695" cy="1204170"/>
          </a:xfrm>
        </p:grpSpPr>
        <p:sp>
          <p:nvSpPr>
            <p:cNvPr id="15" name="TextBox 14"/>
            <p:cNvSpPr txBox="1"/>
            <p:nvPr/>
          </p:nvSpPr>
          <p:spPr>
            <a:xfrm>
              <a:off x="445953" y="3489949"/>
              <a:ext cx="21269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Continuous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259" y="4170899"/>
              <a:ext cx="4183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Decimals/fractions possible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5953" y="5177841"/>
            <a:ext cx="5122558" cy="1204170"/>
            <a:chOff x="445953" y="5177841"/>
            <a:chExt cx="5122558" cy="1204170"/>
          </a:xfrm>
        </p:grpSpPr>
        <p:sp>
          <p:nvSpPr>
            <p:cNvPr id="18" name="TextBox 17"/>
            <p:cNvSpPr txBox="1"/>
            <p:nvPr/>
          </p:nvSpPr>
          <p:spPr>
            <a:xfrm>
              <a:off x="445953" y="5177841"/>
              <a:ext cx="37016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Nominal/Categorical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9259" y="5858791"/>
              <a:ext cx="47592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Names (e.g., Limestone, Basalt)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2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4821" y="1762304"/>
            <a:ext cx="1696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Bivariate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40988" y="17623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Multivariate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2" b="11098"/>
          <a:stretch/>
        </p:blipFill>
        <p:spPr>
          <a:xfrm>
            <a:off x="0" y="265815"/>
            <a:ext cx="12195114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2: Univariate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8163" y="3607224"/>
            <a:ext cx="1569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Discrete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34064" y="3607224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Nominal/Categorical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3129" y="5391546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81078" y="5391546"/>
            <a:ext cx="215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Interval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6114" y="5391546"/>
            <a:ext cx="199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Closed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69247" y="5391546"/>
            <a:ext cx="181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Directional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58678" y="5391546"/>
            <a:ext cx="211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Ordinal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Example: class heights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6283" y="176230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474" y="3607224"/>
            <a:ext cx="2126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Continuous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3129" y="5391546"/>
            <a:ext cx="178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Ratio scale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5953" y="2257157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938107"/>
            <a:ext cx="8445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possible values (may no longer exist, or be accessible)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0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5953" y="2257157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953" y="4608747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938107"/>
            <a:ext cx="8445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possible values (may no longer exist, or be accessible)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09259" y="5289697"/>
            <a:ext cx="777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subset of the above and the data we actually have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96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4323" y="1961729"/>
            <a:ext cx="3410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all humans ever)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64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Populations vs samples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4323" y="1961729"/>
            <a:ext cx="3410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all humans ever)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6496" y="1961729"/>
            <a:ext cx="4513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(e.g., the people in this room)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9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9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02" y="2794946"/>
            <a:ext cx="90738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Defining statistical terms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Introduce ammonite quadrat data set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First statistical test (the t-test)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35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7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269" y="1961729"/>
            <a:ext cx="5116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</a:t>
            </a:r>
            <a:r>
              <a:rPr lang="en-US" sz="2800" dirty="0" err="1" smtClean="0"/>
              <a:t>centre</a:t>
            </a:r>
            <a:r>
              <a:rPr lang="en-US" sz="2800" dirty="0" smtClean="0"/>
              <a:t>” of distribution)</a:t>
            </a:r>
            <a:endParaRPr lang="en-US" sz="2800" dirty="0"/>
          </a:p>
        </p:txBody>
      </p:sp>
      <p:sp>
        <p:nvSpPr>
          <p:cNvPr id="6" name="Up Arrow 5"/>
          <p:cNvSpPr/>
          <p:nvPr/>
        </p:nvSpPr>
        <p:spPr>
          <a:xfrm>
            <a:off x="3146610" y="6170466"/>
            <a:ext cx="225910" cy="41321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7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66825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269" y="1961729"/>
            <a:ext cx="5116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</a:t>
            </a:r>
            <a:r>
              <a:rPr lang="en-US" sz="2800" dirty="0" err="1" smtClean="0"/>
              <a:t>centre</a:t>
            </a:r>
            <a:r>
              <a:rPr lang="en-US" sz="2800" dirty="0" smtClean="0"/>
              <a:t>” of distribution)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666899" y="1961729"/>
            <a:ext cx="517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(captures “spread” of distribution)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115543" y="2878554"/>
            <a:ext cx="6282465" cy="3221034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8046629" y="6170466"/>
            <a:ext cx="2420292" cy="247426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3146610" y="6170466"/>
            <a:ext cx="225910" cy="413214"/>
          </a:xfrm>
          <a:prstGeom prst="up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5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9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943" y="5135683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Mode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864650" y="5598262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Most frequently </a:t>
            </a:r>
            <a:r>
              <a:rPr lang="en-US" sz="2400" smtClean="0"/>
              <a:t>occurring value(s)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05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3959" y="1542815"/>
            <a:ext cx="163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Location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43" y="221981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Mean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943" y="3677749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Median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943" y="5135683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Mode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4650" y="2682395"/>
            <a:ext cx="322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Sum of values / N values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4650" y="4140328"/>
            <a:ext cx="180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Middle value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4182" y="2219816"/>
            <a:ext cx="6040568" cy="954107"/>
            <a:chOff x="5229177" y="2346681"/>
            <a:chExt cx="6040568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6359426" y="2346681"/>
              <a:ext cx="4910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68.02273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2463992"/>
              <a:ext cx="928532" cy="71948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584182" y="3677749"/>
            <a:ext cx="6255371" cy="954107"/>
            <a:chOff x="5229177" y="3639343"/>
            <a:chExt cx="6255371" cy="954107"/>
          </a:xfrm>
        </p:grpSpPr>
        <p:sp>
          <p:nvSpPr>
            <p:cNvPr id="27" name="TextBox 26"/>
            <p:cNvSpPr txBox="1"/>
            <p:nvPr/>
          </p:nvSpPr>
          <p:spPr>
            <a:xfrm>
              <a:off x="6144624" y="3639343"/>
              <a:ext cx="53399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median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68.25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90088" y="6510361"/>
            <a:ext cx="10411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))$values[which(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))$lengths == max(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rle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(sort(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ClassHeights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))$lengths))]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84182" y="5135683"/>
            <a:ext cx="4966560" cy="954107"/>
            <a:chOff x="5229177" y="3639343"/>
            <a:chExt cx="4966560" cy="954107"/>
          </a:xfrm>
        </p:grpSpPr>
        <p:sp>
          <p:nvSpPr>
            <p:cNvPr id="32" name="TextBox 31"/>
            <p:cNvSpPr txBox="1"/>
            <p:nvPr/>
          </p:nvSpPr>
          <p:spPr>
            <a:xfrm>
              <a:off x="7433441" y="3639343"/>
              <a:ext cx="27622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#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See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below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!</a:t>
              </a:r>
            </a:p>
            <a:p>
              <a:pPr algn="ctr"/>
              <a:r>
                <a:rPr lang="hr-HR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69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177" y="3756654"/>
              <a:ext cx="928532" cy="71948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864650" y="5598262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Most frequently </a:t>
            </a:r>
            <a:r>
              <a:rPr lang="en-US" sz="2400" smtClean="0"/>
              <a:t>occurring value(s)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57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893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4031" r="15536" b="7442"/>
          <a:stretch/>
        </p:blipFill>
        <p:spPr>
          <a:xfrm>
            <a:off x="5353649" y="1983175"/>
            <a:ext cx="6572541" cy="43750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24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2947" r="14664" b="7441"/>
          <a:stretch/>
        </p:blipFill>
        <p:spPr>
          <a:xfrm>
            <a:off x="5350356" y="1913886"/>
            <a:ext cx="6671527" cy="44443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26112" y="157739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560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2326" r="14276" b="7287"/>
          <a:stretch/>
        </p:blipFill>
        <p:spPr>
          <a:xfrm>
            <a:off x="5363191" y="1875025"/>
            <a:ext cx="6701221" cy="44938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26112" y="157739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378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t="22481" r="11465" b="7442"/>
          <a:stretch/>
        </p:blipFill>
        <p:spPr>
          <a:xfrm>
            <a:off x="5443870" y="1884189"/>
            <a:ext cx="6928886" cy="44740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67722" y="1592605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Mean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0176" y="633478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34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0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  <a:r>
                <a:rPr lang="cs-CZ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4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58176" y="5135682"/>
            <a:ext cx="4248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68.02273 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± </a:t>
            </a:r>
            <a:r>
              <a:rPr lang="cs-CZ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4.118707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5953" y="2257157"/>
            <a:ext cx="3752759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Variable (computing)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259" y="2938107"/>
            <a:ext cx="8782469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storage; can change over as time as program executes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3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3959" y="1542815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Dispersion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Summarising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univariate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943" y="2219816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Variance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650" y="2682395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Mean squared distance </a:t>
            </a:r>
            <a:r>
              <a:rPr lang="en-US" sz="2400" dirty="0" smtClean="0"/>
              <a:t>from mean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5943" y="367774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Standard deviation</a:t>
            </a:r>
            <a:endParaRPr lang="en-US" sz="28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charset="0"/>
                            </a:rPr>
                            <m:t>Variance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0" y="4140328"/>
                <a:ext cx="1613070" cy="5027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229644" y="2219816"/>
            <a:ext cx="5631950" cy="954107"/>
            <a:chOff x="6229644" y="3220280"/>
            <a:chExt cx="5631950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7166077" y="3220280"/>
              <a:ext cx="46955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var(x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it-IT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16.96374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3337591"/>
              <a:ext cx="928532" cy="71948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229644" y="3677749"/>
            <a:ext cx="5524548" cy="954107"/>
            <a:chOff x="6229644" y="4839580"/>
            <a:chExt cx="5524548" cy="954107"/>
          </a:xfrm>
        </p:grpSpPr>
        <p:sp>
          <p:nvSpPr>
            <p:cNvPr id="28" name="TextBox 27"/>
            <p:cNvSpPr txBox="1"/>
            <p:nvPr/>
          </p:nvSpPr>
          <p:spPr>
            <a:xfrm>
              <a:off x="7273478" y="4839580"/>
              <a:ext cx="44807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sd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pPr algn="ctr"/>
              <a:r>
                <a:rPr lang="cs-CZ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4.118707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644" y="4956891"/>
              <a:ext cx="928532" cy="71948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281303" y="3976643"/>
            <a:ext cx="4699478" cy="24094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48" y="6316650"/>
            <a:ext cx="394555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4197" y="6316650"/>
            <a:ext cx="472740" cy="369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58955" y="3748021"/>
            <a:ext cx="1144174" cy="2598644"/>
            <a:chOff x="5437377" y="1605776"/>
            <a:chExt cx="1317247" cy="3676231"/>
          </a:xfrm>
        </p:grpSpPr>
        <p:sp>
          <p:nvSpPr>
            <p:cNvPr id="35" name="Rectangle 34"/>
            <p:cNvSpPr/>
            <p:nvPr/>
          </p:nvSpPr>
          <p:spPr>
            <a:xfrm>
              <a:off x="5437377" y="1858583"/>
              <a:ext cx="1317247" cy="342342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437377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4623" y="1605776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Left-Right Arrow 38"/>
          <p:cNvSpPr/>
          <p:nvPr/>
        </p:nvSpPr>
        <p:spPr>
          <a:xfrm>
            <a:off x="4090769" y="5056345"/>
            <a:ext cx="1061359" cy="16553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024946" y="4131173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0432FF"/>
                </a:solidFill>
              </a:rPr>
              <a:t>Middle</a:t>
            </a:r>
            <a:endParaRPr lang="en-US" sz="2800" dirty="0" smtClean="0">
              <a:solidFill>
                <a:srgbClr val="0432FF"/>
              </a:solidFill>
            </a:endParaRPr>
          </a:p>
          <a:p>
            <a:pPr algn="ctr"/>
            <a:r>
              <a:rPr lang="en-US" sz="2800" dirty="0" smtClean="0">
                <a:solidFill>
                  <a:srgbClr val="0432FF"/>
                </a:solidFill>
              </a:rPr>
              <a:t>68.2%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58176" y="5135682"/>
            <a:ext cx="4248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68.02273 </a:t>
            </a:r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± </a:t>
            </a:r>
            <a:r>
              <a:rPr lang="cs-CZ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4.118707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hr-H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Actual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hr-H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hr-H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8.2%)</a:t>
            </a:r>
            <a:endParaRPr lang="en-US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7" t="23876" r="12532" b="7248"/>
          <a:stretch/>
        </p:blipFill>
        <p:spPr>
          <a:xfrm>
            <a:off x="1860697" y="1383231"/>
            <a:ext cx="8612371" cy="51664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787907" y="3461751"/>
            <a:ext cx="170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Frequency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542762" y="636717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282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6" t="24032" r="15245" b="6396"/>
          <a:stretch/>
        </p:blipFill>
        <p:spPr>
          <a:xfrm>
            <a:off x="1860698" y="1394860"/>
            <a:ext cx="8286750" cy="52185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787907" y="3461751"/>
            <a:ext cx="170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Frequency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542762" y="636717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Height (Inches)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282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t="16125" r="11176" b="1396"/>
          <a:stretch/>
        </p:blipFill>
        <p:spPr>
          <a:xfrm>
            <a:off x="2170318" y="1414130"/>
            <a:ext cx="7851365" cy="5348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Are class heights normally distributed?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292089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When sample size is small normally distributed </a:t>
            </a:r>
            <a:r>
              <a:rPr lang="en-US" sz="4800" smtClean="0">
                <a:solidFill>
                  <a:schemeClr val="bg1"/>
                </a:solidFill>
              </a:rPr>
              <a:t>data won’t always </a:t>
            </a:r>
            <a:r>
              <a:rPr lang="en-US" sz="4800" dirty="0" smtClean="0">
                <a:solidFill>
                  <a:schemeClr val="bg1"/>
                </a:solidFill>
              </a:rPr>
              <a:t>appear normal</a:t>
            </a:r>
          </a:p>
        </p:txBody>
      </p:sp>
    </p:spTree>
    <p:extLst>
      <p:ext uri="{BB962C8B-B14F-4D97-AF65-F5344CB8AC3E}">
        <p14:creationId xmlns:p14="http://schemas.microsoft.com/office/powerpoint/2010/main" val="1195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5953" y="2257157"/>
            <a:ext cx="3752759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Variable (computing)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953" y="4608747"/>
            <a:ext cx="3409395" cy="643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Variable (statistics)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259" y="2938107"/>
            <a:ext cx="8782469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storage; can change over as time as program executes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809259" y="5289697"/>
            <a:ext cx="10963194" cy="5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ny </a:t>
            </a:r>
            <a:r>
              <a:rPr lang="en-US" sz="2800" dirty="0"/>
              <a:t>characteristic</a:t>
            </a:r>
            <a:r>
              <a:rPr lang="en-US" sz="2800" dirty="0" smtClean="0"/>
              <a:t>, </a:t>
            </a:r>
            <a:r>
              <a:rPr lang="en-US" sz="2800" dirty="0"/>
              <a:t>number, or quantity that can be measured or counted</a:t>
            </a:r>
          </a:p>
        </p:txBody>
      </p:sp>
    </p:spTree>
    <p:extLst>
      <p:ext uri="{BB962C8B-B14F-4D97-AF65-F5344CB8AC3E}">
        <p14:creationId xmlns:p14="http://schemas.microsoft.com/office/powerpoint/2010/main" val="13036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6" name="TextBox 75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8" name="Striped Right Arrow 97"/>
          <p:cNvSpPr/>
          <p:nvPr/>
        </p:nvSpPr>
        <p:spPr>
          <a:xfrm rot="8956943">
            <a:off x="3396386" y="1516529"/>
            <a:ext cx="516221" cy="255201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 rot="6103793">
            <a:off x="-81436" y="3768689"/>
            <a:ext cx="5208232" cy="738232"/>
            <a:chOff x="1053296" y="3339465"/>
            <a:chExt cx="5347504" cy="757973"/>
          </a:xfrm>
        </p:grpSpPr>
        <p:sp>
          <p:nvSpPr>
            <p:cNvPr id="100" name="Rectangle 99"/>
            <p:cNvSpPr/>
            <p:nvPr/>
          </p:nvSpPr>
          <p:spPr>
            <a:xfrm>
              <a:off x="1053296" y="3339465"/>
              <a:ext cx="5347504" cy="757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191883" y="3339465"/>
              <a:ext cx="5070331" cy="480060"/>
              <a:chOff x="1181326" y="3339465"/>
              <a:chExt cx="5070331" cy="48006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02638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6038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1813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6883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7728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8573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418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2658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3503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348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5193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87144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44891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253342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1792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70243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8694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11089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19539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27990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36441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71650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29397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37848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346298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354749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363200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5595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304045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312496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320947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56156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13903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2354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30804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39255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47706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380101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88551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397002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05453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4066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498409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6860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515310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23761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32212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64607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73057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1508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9959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251657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8291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136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9981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0826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1671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4911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5756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6601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7446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/>
          <p:cNvCxnSpPr/>
          <p:nvPr/>
        </p:nvCxnSpPr>
        <p:spPr>
          <a:xfrm>
            <a:off x="1418897" y="6006127"/>
            <a:ext cx="2092380" cy="44544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 rot="709381">
            <a:off x="2501417" y="6052593"/>
            <a:ext cx="192263" cy="192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7974950" y="14170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186048" y="15921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916087" y="17391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730604" y="17977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9638729" y="24060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283174" y="24353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1203221" y="296707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8627306" y="30211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9601338" y="30137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755887" y="335276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28444" y="455717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858049" y="424891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538872" y="47519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766416" y="53797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9669741" y="571558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107648" y="598361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57" name="Group 56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6" name="Straight Connector 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58" name="Striped Right Arrow 57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riped Right Arrow 58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63" name="Striped Right Arrow 62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Striped Right Arrow 63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397797" y="1350335"/>
            <a:ext cx="2183756" cy="105734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816049" y="1387910"/>
            <a:ext cx="7287903" cy="102828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397797" y="2825935"/>
            <a:ext cx="2194389" cy="403206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16049" y="2825935"/>
            <a:ext cx="7287903" cy="39977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0" y="1382074"/>
            <a:ext cx="5479517" cy="547592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Rectangle 72"/>
          <p:cNvSpPr/>
          <p:nvPr/>
        </p:nvSpPr>
        <p:spPr>
          <a:xfrm>
            <a:off x="6988516" y="1433630"/>
            <a:ext cx="701121" cy="17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964857" y="156591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99508" y="15495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382840" y="147337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3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666809" y="17552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29445" y="2693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5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01072" y="24034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203221" y="333921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57995" y="331883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69980" y="300313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9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382129" y="307632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10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96692" y="37207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81825" y="40637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839885" y="428072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293444" y="444030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14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528239" y="472002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754793" y="484611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44335" y="484912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065207" y="597520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18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670280" y="540724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19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648830" y="608994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20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8" name="Striped Right Arrow 97"/>
          <p:cNvSpPr/>
          <p:nvPr/>
        </p:nvSpPr>
        <p:spPr>
          <a:xfrm rot="8956943">
            <a:off x="3396386" y="1516529"/>
            <a:ext cx="516221" cy="255201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 rot="6103793">
            <a:off x="-81436" y="3768689"/>
            <a:ext cx="5208232" cy="738232"/>
            <a:chOff x="1053296" y="3339465"/>
            <a:chExt cx="5347504" cy="757973"/>
          </a:xfrm>
        </p:grpSpPr>
        <p:sp>
          <p:nvSpPr>
            <p:cNvPr id="100" name="Rectangle 99"/>
            <p:cNvSpPr/>
            <p:nvPr/>
          </p:nvSpPr>
          <p:spPr>
            <a:xfrm>
              <a:off x="1053296" y="3339465"/>
              <a:ext cx="5347504" cy="757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191883" y="3339465"/>
              <a:ext cx="5070331" cy="480060"/>
              <a:chOff x="1181326" y="3339465"/>
              <a:chExt cx="5070331" cy="48006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02638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6038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1813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6883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7728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18573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9418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2658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3503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348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15193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287144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244891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253342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1792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70243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8694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11089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19539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27990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36441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71650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29397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37848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346298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354749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363200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295595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304045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312496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320947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56156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13903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2354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30804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39255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47706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380101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388551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397002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05453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406626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498409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06860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515310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23761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32212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64607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73057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1508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9959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251657" y="3339465"/>
                <a:ext cx="0" cy="4800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829156" y="3339465"/>
                <a:ext cx="0" cy="3429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1366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99816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08267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16718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491132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5575638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660144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744650" y="3339465"/>
                <a:ext cx="0" cy="247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/>
          <p:cNvCxnSpPr/>
          <p:nvPr/>
        </p:nvCxnSpPr>
        <p:spPr>
          <a:xfrm>
            <a:off x="1418897" y="6006127"/>
            <a:ext cx="2092380" cy="44544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 rot="709381">
            <a:off x="2501417" y="6052593"/>
            <a:ext cx="192263" cy="1922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6667056" y="1391693"/>
            <a:ext cx="5428105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6802877" y="1462067"/>
            <a:ext cx="51368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4 and 17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ruler are mm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histogram):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51-75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76-100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101-125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126-150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151-175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176-200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201-225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226-250 mm</a:t>
            </a:r>
          </a:p>
          <a:p>
            <a:pPr marL="800100" lvl="1" indent="-342900">
              <a:buAutoNum type="arabicPeriod"/>
            </a:pPr>
            <a:r>
              <a:rPr lang="en-US" sz="2800" dirty="0" smtClean="0"/>
              <a:t>251-275 mm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21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407" y="3487481"/>
            <a:ext cx="6765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[Histogram of class measurements in R]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206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59550" y="1961729"/>
            <a:ext cx="4600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Current Leeds undergraduates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0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2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59550" y="1961729"/>
            <a:ext cx="4600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Current Leeds undergraduates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8359675" y="1961729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SOEE1475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9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9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9550" y="1961729"/>
            <a:ext cx="4600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Current Leeds undergraduates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359675" y="1961729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SOEE1475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56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06269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959550" y="1961729"/>
            <a:ext cx="4600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Current Leeds undergraduates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359675" y="1961729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SOEE1475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9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9413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1423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259565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3685" y="2376522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06269" y="2509420"/>
            <a:ext cx="1" cy="36762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22" y="2376522"/>
                <a:ext cx="32342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26921" y="3311681"/>
                <a:ext cx="1938159" cy="115038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𝑡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921" y="3311681"/>
                <a:ext cx="1938159" cy="11503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59550" y="1961729"/>
            <a:ext cx="4600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Current Leeds undergraduates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59675" y="1961729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SOEE1475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08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4574" r="5459" b="13334"/>
          <a:stretch/>
        </p:blipFill>
        <p:spPr>
          <a:xfrm>
            <a:off x="1364512" y="1650196"/>
            <a:ext cx="9462977" cy="49441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9844" y="1533409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2500"/>
                </a:solidFill>
              </a:rPr>
              <a:t>t</a:t>
            </a:r>
            <a:r>
              <a:rPr lang="en-US" sz="3200" b="1" dirty="0" smtClean="0">
                <a:solidFill>
                  <a:srgbClr val="FF2500"/>
                </a:solidFill>
              </a:rPr>
              <a:t>-distribution (n = 2)</a:t>
            </a:r>
            <a:endParaRPr lang="en-US" sz="3200" b="1" dirty="0">
              <a:solidFill>
                <a:srgbClr val="FF25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844" y="2222890"/>
            <a:ext cx="3613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A435F1"/>
                </a:solidFill>
              </a:rPr>
              <a:t>t</a:t>
            </a:r>
            <a:r>
              <a:rPr lang="en-US" sz="3200" b="1" dirty="0" smtClean="0">
                <a:solidFill>
                  <a:srgbClr val="A435F1"/>
                </a:solidFill>
              </a:rPr>
              <a:t>-distribution (n = 6)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844" y="2912371"/>
            <a:ext cx="382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432FF"/>
                </a:solidFill>
              </a:rPr>
              <a:t>t</a:t>
            </a:r>
            <a:r>
              <a:rPr lang="en-US" sz="3200" b="1" dirty="0" smtClean="0">
                <a:solidFill>
                  <a:srgbClr val="0432FF"/>
                </a:solidFill>
              </a:rPr>
              <a:t>-distribution (n </a:t>
            </a:r>
            <a:r>
              <a:rPr lang="en-US" sz="3200" b="1" smtClean="0">
                <a:solidFill>
                  <a:srgbClr val="0432FF"/>
                </a:solidFill>
              </a:rPr>
              <a:t>= 11)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63407" y="1533409"/>
            <a:ext cx="352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Normal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162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259" y="2443254"/>
            <a:ext cx="8723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a </a:t>
            </a:r>
            <a:r>
              <a:rPr lang="en-US" sz="2800" dirty="0" err="1" smtClean="0"/>
              <a:t>hypothesised</a:t>
            </a:r>
            <a:r>
              <a:rPr lang="en-US" sz="2800" dirty="0" smtClean="0"/>
              <a:t> population mean (mu) is correct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16489" y="3134377"/>
            <a:ext cx="8055977" cy="830997"/>
            <a:chOff x="916489" y="3248837"/>
            <a:chExt cx="8055977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967023" y="3248837"/>
              <a:ext cx="7005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mu = 72)$</a:t>
              </a:r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4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0.0001833178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3304593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1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Estimating the population mean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953" y="1762304"/>
            <a:ext cx="320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259" y="2443254"/>
            <a:ext cx="8723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a </a:t>
            </a:r>
            <a:r>
              <a:rPr lang="en-US" sz="2800" dirty="0" err="1" smtClean="0"/>
              <a:t>hypothesised</a:t>
            </a:r>
            <a:r>
              <a:rPr lang="en-US" sz="2800" dirty="0" smtClean="0"/>
              <a:t> population mean (mu) is correct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09259" y="4438104"/>
            <a:ext cx="106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Range of values we can be N% confident population mean falls between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16489" y="3134377"/>
            <a:ext cx="8055977" cy="830997"/>
            <a:chOff x="916489" y="3248837"/>
            <a:chExt cx="8055977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967023" y="3248837"/>
              <a:ext cx="7005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mu = 72)$</a:t>
              </a:r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4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0.0001833178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3304593"/>
              <a:ext cx="928532" cy="71948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6489" y="5129227"/>
            <a:ext cx="11005503" cy="830997"/>
            <a:chOff x="916489" y="5283098"/>
            <a:chExt cx="11005503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967023" y="5283098"/>
              <a:ext cx="9954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ClassHeights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conf.level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 = 0.99)$</a:t>
              </a:r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conf.int</a:t>
              </a:r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[1:2</a:t>
              </a:r>
              <a:r>
                <a:rPr lang="en-US" sz="2400" dirty="0" smtClean="0">
                  <a:latin typeface="Courier" charset="0"/>
                  <a:ea typeface="Courier" charset="0"/>
                  <a:cs typeface="Courier" charset="0"/>
                </a:rPr>
                <a:t>]</a:t>
              </a:r>
            </a:p>
            <a:p>
              <a:pPr algn="ctr"/>
              <a:r>
                <a:rPr lang="nb-NO" sz="2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65.53648 70.50898</a:t>
              </a:r>
              <a:endPara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9" y="533885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64942" y="4315920"/>
            <a:ext cx="3897988" cy="2326032"/>
            <a:chOff x="879878" y="4315920"/>
            <a:chExt cx="3897988" cy="23260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>
              <a:off x="879878" y="4315920"/>
              <a:ext cx="2598659" cy="23260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 flipH="1">
              <a:off x="2179207" y="4315920"/>
              <a:ext cx="2598659" cy="2326032"/>
            </a:xfrm>
            <a:prstGeom prst="rect">
              <a:avLst/>
            </a:prstGeom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2315449" y="3549073"/>
            <a:ext cx="1196975" cy="584792"/>
            <a:chOff x="2179207" y="3549073"/>
            <a:chExt cx="1196975" cy="584792"/>
          </a:xfrm>
        </p:grpSpPr>
        <p:sp>
          <p:nvSpPr>
            <p:cNvPr id="2" name="Down Arrow 1"/>
            <p:cNvSpPr/>
            <p:nvPr/>
          </p:nvSpPr>
          <p:spPr>
            <a:xfrm rot="751699">
              <a:off x="2179207" y="3549074"/>
              <a:ext cx="289663" cy="584791"/>
            </a:xfrm>
            <a:prstGeom prst="downArrow">
              <a:avLst/>
            </a:prstGeom>
            <a:solidFill>
              <a:srgbClr val="BE7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20915498">
              <a:off x="3086519" y="3549073"/>
              <a:ext cx="289663" cy="584791"/>
            </a:xfrm>
            <a:prstGeom prst="downArrow">
              <a:avLst/>
            </a:prstGeom>
            <a:solidFill>
              <a:srgbClr val="B7C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708196"/>
            <a:ext cx="3359886" cy="17226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524800"/>
            <a:ext cx="3359886" cy="17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708196"/>
            <a:ext cx="3359886" cy="17226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233993" y="1524800"/>
            <a:ext cx="3359886" cy="17226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64942" y="4315920"/>
            <a:ext cx="3897988" cy="2326032"/>
            <a:chOff x="879878" y="4315920"/>
            <a:chExt cx="3897988" cy="23260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>
              <a:off x="879878" y="4315920"/>
              <a:ext cx="2598659" cy="23260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22431" r="48105" b="14667"/>
            <a:stretch/>
          </p:blipFill>
          <p:spPr>
            <a:xfrm flipH="1">
              <a:off x="2179207" y="4315920"/>
              <a:ext cx="2598659" cy="2326032"/>
            </a:xfrm>
            <a:prstGeom prst="rect">
              <a:avLst/>
            </a:prstGeom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2315449" y="3549073"/>
            <a:ext cx="1196975" cy="584792"/>
            <a:chOff x="2179207" y="3549073"/>
            <a:chExt cx="1196975" cy="584792"/>
          </a:xfrm>
        </p:grpSpPr>
        <p:sp>
          <p:nvSpPr>
            <p:cNvPr id="2" name="Down Arrow 1"/>
            <p:cNvSpPr/>
            <p:nvPr/>
          </p:nvSpPr>
          <p:spPr>
            <a:xfrm rot="751699">
              <a:off x="2179207" y="3549074"/>
              <a:ext cx="289663" cy="584791"/>
            </a:xfrm>
            <a:prstGeom prst="downArrow">
              <a:avLst/>
            </a:prstGeom>
            <a:solidFill>
              <a:srgbClr val="BE7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 rot="20915498">
              <a:off x="3086519" y="3549073"/>
              <a:ext cx="289663" cy="584791"/>
            </a:xfrm>
            <a:prstGeom prst="downArrow">
              <a:avLst/>
            </a:prstGeom>
            <a:solidFill>
              <a:srgbClr val="B7C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736745" y="1644398"/>
            <a:ext cx="3359886" cy="1722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117359" y="4315920"/>
            <a:ext cx="2598659" cy="2326032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8271857" y="3549074"/>
            <a:ext cx="289663" cy="584791"/>
          </a:xfrm>
          <a:prstGeom prst="downArrow">
            <a:avLst/>
          </a:prstGeom>
          <a:solidFill>
            <a:srgbClr val="BE7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 flipH="1">
            <a:off x="8410999" y="4315920"/>
            <a:ext cx="2598659" cy="2326032"/>
          </a:xfrm>
          <a:prstGeom prst="rect">
            <a:avLst/>
          </a:prstGeom>
          <a:effectLst/>
        </p:spPr>
      </p:pic>
      <p:sp>
        <p:nvSpPr>
          <p:cNvPr id="31" name="Down Arrow 30"/>
          <p:cNvSpPr/>
          <p:nvPr/>
        </p:nvSpPr>
        <p:spPr>
          <a:xfrm>
            <a:off x="9565497" y="3549073"/>
            <a:ext cx="289663" cy="584791"/>
          </a:xfrm>
          <a:prstGeom prst="downArrow">
            <a:avLst/>
          </a:prstGeom>
          <a:solidFill>
            <a:srgbClr val="B7C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8030385" y="1652396"/>
            <a:ext cx="3359886" cy="17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953" y="3470072"/>
            <a:ext cx="4520021" cy="1204170"/>
            <a:chOff x="445953" y="3489949"/>
            <a:chExt cx="4520021" cy="1204170"/>
          </a:xfrm>
        </p:grpSpPr>
        <p:sp>
          <p:nvSpPr>
            <p:cNvPr id="9" name="TextBox 8"/>
            <p:cNvSpPr txBox="1"/>
            <p:nvPr/>
          </p:nvSpPr>
          <p:spPr>
            <a:xfrm>
              <a:off x="445953" y="3489949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Bivariate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59" y="4170899"/>
              <a:ext cx="41567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Two types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0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47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6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75253" y="2381692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SOEE1475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2" b="12558"/>
          <a:stretch/>
        </p:blipFill>
        <p:spPr>
          <a:xfrm>
            <a:off x="6607602" y="1685928"/>
            <a:ext cx="5329994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1" t="24341" r="4173"/>
          <a:stretch/>
        </p:blipFill>
        <p:spPr>
          <a:xfrm>
            <a:off x="254404" y="1685928"/>
            <a:ext cx="5922340" cy="490253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275253" y="2381692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SOEE1475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02964" y="1923111"/>
            <a:ext cx="3339271" cy="4428164"/>
            <a:chOff x="7709729" y="1935124"/>
            <a:chExt cx="3339271" cy="44281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022" y="1935124"/>
              <a:ext cx="3266684" cy="2177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729" y="4253021"/>
              <a:ext cx="3339271" cy="211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787" y="1437538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SOEE1475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787" y="1437538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SOEE1475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stCxn id="9" idx="0"/>
          </p:cNvCxnSpPr>
          <p:nvPr/>
        </p:nvCxnSpPr>
        <p:spPr>
          <a:xfrm flipH="1">
            <a:off x="4575545" y="1437539"/>
            <a:ext cx="1" cy="44635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𝐺𝑒𝑜𝑙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2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787" y="1437538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432FF"/>
                </a:solidFill>
              </a:rPr>
              <a:t>SOEE1475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87" y="1989217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Bulls + Sky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>
            <a:stCxn id="9" idx="0"/>
          </p:cNvCxnSpPr>
          <p:nvPr/>
        </p:nvCxnSpPr>
        <p:spPr>
          <a:xfrm flipH="1">
            <a:off x="4575545" y="1437539"/>
            <a:ext cx="1" cy="4463531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𝐺𝑒𝑜𝑙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27" y="1437538"/>
                <a:ext cx="97392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758056" y="1437538"/>
                <a:ext cx="13419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𝐵𝑎𝑠𝑘𝑒𝑡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056" y="1437538"/>
                <a:ext cx="134197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7721729" y="1437539"/>
            <a:ext cx="1" cy="44635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5953" y="1762304"/>
            <a:ext cx="321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443254"/>
            <a:ext cx="1109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two samples are drawn from populations with same mean (mu)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50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Comparing two samples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3607" y="3484526"/>
            <a:ext cx="10924786" cy="1780217"/>
            <a:chOff x="1267214" y="2908587"/>
            <a:chExt cx="10924786" cy="1780217"/>
          </a:xfrm>
        </p:grpSpPr>
        <p:sp>
          <p:nvSpPr>
            <p:cNvPr id="18" name="TextBox 17"/>
            <p:cNvSpPr txBox="1"/>
            <p:nvPr/>
          </p:nvSpPr>
          <p:spPr>
            <a:xfrm>
              <a:off x="1267214" y="3734697"/>
              <a:ext cx="109247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t.test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GeolHeights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, y = 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BasketHeights</a:t>
              </a:r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en-US" sz="2800" dirty="0" err="1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en-US" sz="2800" dirty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pt-BR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7.314495e-09</a:t>
              </a:r>
              <a:endPara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341" y="2908587"/>
              <a:ext cx="928532" cy="71948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5953" y="1762304"/>
            <a:ext cx="3216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 sample t-test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259" y="2443254"/>
            <a:ext cx="1109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Probability two samples are drawn from populations with same mean (mu)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5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178" r="3715" b="1550"/>
          <a:stretch/>
        </p:blipFill>
        <p:spPr>
          <a:xfrm>
            <a:off x="1593112" y="1392149"/>
            <a:ext cx="9005777" cy="5372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Lesson #2: data quality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438" y="1520456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SOEE1475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410" y="1520456"/>
            <a:ext cx="1976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C00000"/>
                </a:solidFill>
              </a:rPr>
              <a:t>Chicago</a:t>
            </a:r>
          </a:p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Bulls + Sky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types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5953" y="1762304"/>
            <a:ext cx="4906666" cy="1204170"/>
            <a:chOff x="445953" y="1762304"/>
            <a:chExt cx="4906666" cy="1204170"/>
          </a:xfrm>
        </p:grpSpPr>
        <p:sp>
          <p:nvSpPr>
            <p:cNvPr id="8" name="TextBox 7"/>
            <p:cNvSpPr txBox="1"/>
            <p:nvPr/>
          </p:nvSpPr>
          <p:spPr>
            <a:xfrm>
              <a:off x="445953" y="1762304"/>
              <a:ext cx="19527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Univariate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9259" y="2443254"/>
              <a:ext cx="4543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 single type of measurement</a:t>
              </a:r>
              <a:endParaRPr lang="en-US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953" y="3470072"/>
            <a:ext cx="4520021" cy="1204170"/>
            <a:chOff x="445953" y="3489949"/>
            <a:chExt cx="4520021" cy="1204170"/>
          </a:xfrm>
        </p:grpSpPr>
        <p:sp>
          <p:nvSpPr>
            <p:cNvPr id="9" name="TextBox 8"/>
            <p:cNvSpPr txBox="1"/>
            <p:nvPr/>
          </p:nvSpPr>
          <p:spPr>
            <a:xfrm>
              <a:off x="445953" y="3489949"/>
              <a:ext cx="16962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Bivariate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59" y="4170899"/>
              <a:ext cx="41567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Two types of measurement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953" y="5177841"/>
            <a:ext cx="6200545" cy="1204170"/>
            <a:chOff x="445953" y="5177841"/>
            <a:chExt cx="6200545" cy="1204170"/>
          </a:xfrm>
        </p:grpSpPr>
        <p:sp>
          <p:nvSpPr>
            <p:cNvPr id="12" name="TextBox 11"/>
            <p:cNvSpPr txBox="1"/>
            <p:nvPr/>
          </p:nvSpPr>
          <p:spPr>
            <a:xfrm>
              <a:off x="445953" y="5177841"/>
              <a:ext cx="2287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Multivariate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259" y="5858791"/>
              <a:ext cx="58372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Three or more types of measurement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00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targ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23" y="3890919"/>
            <a:ext cx="2398222" cy="240988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4971004" y="4609921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19" name="Oval 12"/>
          <p:cNvSpPr>
            <a:spLocks noChangeArrowheads="1"/>
          </p:cNvSpPr>
          <p:nvPr/>
        </p:nvSpPr>
        <p:spPr bwMode="auto">
          <a:xfrm>
            <a:off x="5035869" y="4688549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5127309" y="4661245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5022328" y="4556265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2" name="Oval 15"/>
          <p:cNvSpPr>
            <a:spLocks noChangeArrowheads="1"/>
          </p:cNvSpPr>
          <p:nvPr/>
        </p:nvSpPr>
        <p:spPr bwMode="auto">
          <a:xfrm>
            <a:off x="5022328" y="4768559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pic>
        <p:nvPicPr>
          <p:cNvPr id="15" name="Picture 8" descr="targ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10" y="3890919"/>
            <a:ext cx="2398222" cy="240988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16"/>
          <p:cNvSpPr>
            <a:spLocks noChangeArrowheads="1"/>
          </p:cNvSpPr>
          <p:nvPr/>
        </p:nvSpPr>
        <p:spPr bwMode="auto">
          <a:xfrm>
            <a:off x="9396113" y="5085833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4" name="Oval 17"/>
          <p:cNvSpPr>
            <a:spLocks noChangeArrowheads="1"/>
          </p:cNvSpPr>
          <p:nvPr/>
        </p:nvSpPr>
        <p:spPr bwMode="auto">
          <a:xfrm>
            <a:off x="9503427" y="4873540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5" name="Oval 18"/>
          <p:cNvSpPr>
            <a:spLocks noChangeArrowheads="1"/>
          </p:cNvSpPr>
          <p:nvPr/>
        </p:nvSpPr>
        <p:spPr bwMode="auto">
          <a:xfrm>
            <a:off x="9366267" y="4841360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9676988" y="5085833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27" name="Oval 20"/>
          <p:cNvSpPr>
            <a:spLocks noChangeArrowheads="1"/>
          </p:cNvSpPr>
          <p:nvPr/>
        </p:nvSpPr>
        <p:spPr bwMode="auto">
          <a:xfrm>
            <a:off x="9503427" y="5236534"/>
            <a:ext cx="102648" cy="10264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0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Precision vs accuracy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94311" y="2861811"/>
            <a:ext cx="11875770" cy="1006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GB" sz="2400" smtClean="0"/>
              <a:t>All measurements </a:t>
            </a:r>
            <a:r>
              <a:rPr lang="en-GB" sz="2400" dirty="0" smtClean="0"/>
              <a:t>are wrong</a:t>
            </a:r>
            <a:r>
              <a:rPr lang="en-GB" sz="2400" dirty="0"/>
              <a:t> </a:t>
            </a:r>
            <a:r>
              <a:rPr lang="en-GB" sz="2400" dirty="0" smtClean="0"/>
              <a:t>(for a specified level of wrongness)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GB" sz="2400" smtClean="0"/>
              <a:t>The </a:t>
            </a:r>
            <a:r>
              <a:rPr lang="en-GB" sz="2400" dirty="0" smtClean="0"/>
              <a:t>use of any </a:t>
            </a:r>
            <a:r>
              <a:rPr lang="en-GB" sz="2400" smtClean="0"/>
              <a:t>measuring tool/technique must </a:t>
            </a:r>
            <a:r>
              <a:rPr lang="en-GB" sz="2400" dirty="0" smtClean="0"/>
              <a:t>be accompanied by an awareness of precision and accuracy</a:t>
            </a:r>
            <a:endParaRPr lang="en-GB" sz="2400" dirty="0"/>
          </a:p>
        </p:txBody>
      </p:sp>
      <p:pic>
        <p:nvPicPr>
          <p:cNvPr id="11" name="Picture 4" descr="secondary ion mass spectr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80" y="1486761"/>
            <a:ext cx="3295650" cy="139065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ru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832" y="1631300"/>
            <a:ext cx="3097212" cy="100806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" y="6257702"/>
            <a:ext cx="1219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400"/>
              <a:t>A</a:t>
            </a:r>
            <a:r>
              <a:rPr lang="en-GB" sz="2400" smtClean="0"/>
              <a:t>ll combinations </a:t>
            </a:r>
            <a:r>
              <a:rPr lang="en-GB" sz="2400" dirty="0"/>
              <a:t>of high/low precision </a:t>
            </a:r>
            <a:r>
              <a:rPr lang="en-GB" sz="2400" dirty="0" smtClean="0"/>
              <a:t>and </a:t>
            </a:r>
            <a:r>
              <a:rPr lang="en-GB" sz="2400" dirty="0"/>
              <a:t>high/low accuracy are possible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 rot="10800000" flipV="1">
            <a:off x="1497508" y="4295165"/>
            <a:ext cx="20161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sz="2000" dirty="0"/>
              <a:t> </a:t>
            </a:r>
            <a:r>
              <a:rPr lang="en-GB" sz="2000"/>
              <a:t>a </a:t>
            </a:r>
            <a:r>
              <a:rPr lang="en-GB" sz="2000" smtClean="0"/>
              <a:t>measurement </a:t>
            </a:r>
            <a:r>
              <a:rPr lang="en-GB" sz="2000" dirty="0"/>
              <a:t>is </a:t>
            </a:r>
            <a:r>
              <a:rPr lang="en-GB" sz="2000" i="1" dirty="0"/>
              <a:t>precise</a:t>
            </a:r>
            <a:r>
              <a:rPr lang="en-GB" sz="2000" dirty="0"/>
              <a:t> </a:t>
            </a:r>
            <a:r>
              <a:rPr lang="en-GB" sz="2000"/>
              <a:t>if </a:t>
            </a:r>
            <a:r>
              <a:rPr lang="en-GB" sz="2000" smtClean="0"/>
              <a:t>repeated measurements </a:t>
            </a:r>
            <a:r>
              <a:rPr lang="en-GB" sz="2000" dirty="0"/>
              <a:t>are similar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 rot="10800000" flipV="1">
            <a:off x="6327313" y="4472865"/>
            <a:ext cx="215741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sz="2000" dirty="0"/>
              <a:t> </a:t>
            </a:r>
            <a:r>
              <a:rPr lang="en-GB" sz="2000"/>
              <a:t>a </a:t>
            </a:r>
            <a:r>
              <a:rPr lang="en-GB" sz="2000" smtClean="0"/>
              <a:t>measurement </a:t>
            </a:r>
            <a:r>
              <a:rPr lang="en-GB" sz="2000"/>
              <a:t>is </a:t>
            </a:r>
            <a:r>
              <a:rPr lang="en-GB" sz="2000" i="1" smtClean="0"/>
              <a:t>accurate </a:t>
            </a:r>
            <a:r>
              <a:rPr lang="en-GB" sz="2000"/>
              <a:t>if </a:t>
            </a:r>
            <a:r>
              <a:rPr lang="en-GB" sz="2000" smtClean="0"/>
              <a:t>it </a:t>
            </a:r>
            <a:r>
              <a:rPr lang="en-GB" sz="2000" dirty="0"/>
              <a:t>is </a:t>
            </a:r>
            <a:r>
              <a:rPr lang="en-GB" sz="2000"/>
              <a:t>close </a:t>
            </a:r>
            <a:r>
              <a:rPr lang="en-GB" sz="2000" smtClean="0"/>
              <a:t>to the true </a:t>
            </a:r>
            <a:r>
              <a:rPr lang="en-GB" sz="2000" dirty="0"/>
              <a:t>value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How </a:t>
            </a:r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(most)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science works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4460" y="2103120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Question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5910" y="31203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3080" y="4389120"/>
            <a:ext cx="93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Location parameters: the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63094" y="1646392"/>
            <a:ext cx="2162936" cy="104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Arithmetic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mean or 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average</a:t>
            </a:r>
          </a:p>
          <a:p>
            <a:pPr algn="ctr"/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or expectation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GB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4537856" y="1506265"/>
            <a:ext cx="731859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Typical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 population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= value every individual would have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if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they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were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all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same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imple and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easy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to interpret, but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only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when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 population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symmetrical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sp>
        <p:nvSpPr>
          <p:cNvPr id="33" name="Freeform 12"/>
          <p:cNvSpPr>
            <a:spLocks/>
          </p:cNvSpPr>
          <p:nvPr/>
        </p:nvSpPr>
        <p:spPr bwMode="auto">
          <a:xfrm>
            <a:off x="2140211" y="3524983"/>
            <a:ext cx="3313113" cy="1511300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0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Freeform 15"/>
          <p:cNvSpPr>
            <a:spLocks/>
          </p:cNvSpPr>
          <p:nvPr/>
        </p:nvSpPr>
        <p:spPr bwMode="auto">
          <a:xfrm>
            <a:off x="6385186" y="3524983"/>
            <a:ext cx="3313113" cy="1511300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0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Text Box 16"/>
          <p:cNvSpPr txBox="1">
            <a:spLocks noChangeArrowheads="1"/>
          </p:cNvSpPr>
          <p:nvPr/>
        </p:nvSpPr>
        <p:spPr bwMode="auto">
          <a:xfrm>
            <a:off x="3072074" y="5252313"/>
            <a:ext cx="12784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symmetric</a:t>
            </a:r>
            <a:endParaRPr lang="en-GB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7393249" y="5252313"/>
            <a:ext cx="140185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asymmetric</a:t>
            </a:r>
            <a:endParaRPr lang="en-GB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3359411" y="2948721"/>
            <a:ext cx="19464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 b="1" smtClean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</a:rPr>
              <a:t>arithmetic </a:t>
            </a:r>
            <a:r>
              <a:rPr lang="en-GB" sz="2000" b="1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</a:rPr>
              <a:t>mean</a:t>
            </a:r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>
            <a:off x="3792799" y="3309083"/>
            <a:ext cx="0" cy="2873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0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8040949" y="3524983"/>
            <a:ext cx="19464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2000" b="1" smtClean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</a:rPr>
              <a:t>arithmetic </a:t>
            </a:r>
            <a:r>
              <a:rPr lang="en-GB" sz="2000" b="1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</a:rPr>
              <a:t>mean</a:t>
            </a:r>
          </a:p>
        </p:txBody>
      </p:sp>
      <p:sp>
        <p:nvSpPr>
          <p:cNvPr id="41" name="Line 21"/>
          <p:cNvSpPr>
            <a:spLocks noChangeShapeType="1"/>
          </p:cNvSpPr>
          <p:nvPr/>
        </p:nvSpPr>
        <p:spPr bwMode="auto">
          <a:xfrm flipH="1">
            <a:off x="8328286" y="3885346"/>
            <a:ext cx="1588" cy="431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0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422911" y="5921965"/>
            <a:ext cx="14601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Geometric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mean</a:t>
            </a: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5015228" y="5921965"/>
            <a:ext cx="71767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Often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used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for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asymmetric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GB" sz="2000" i="1" dirty="0">
                <a:latin typeface="Calibri" charset="0"/>
                <a:ea typeface="Calibri" charset="0"/>
                <a:cs typeface="Calibri" charset="0"/>
              </a:rPr>
              <a:t>skewed</a:t>
            </a:r>
            <a:r>
              <a:rPr lang="en-GB" sz="2000" i="1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populations</a:t>
            </a:r>
            <a:r>
              <a:rPr lang="en-GB" sz="2000" i="1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when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 arithmetic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mean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not typical 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(e.g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., trace element concentrations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GB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455771"/>
              </p:ext>
            </p:extLst>
          </p:nvPr>
        </p:nvGraphicFramePr>
        <p:xfrm>
          <a:off x="2534397" y="1546733"/>
          <a:ext cx="1891189" cy="1141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4" name="Equation" r:id="rId4" imgW="736560" imgH="444240" progId="Equation.3">
                  <p:embed/>
                </p:oleObj>
              </mc:Choice>
              <mc:Fallback>
                <p:oleObj name="Equation" r:id="rId4" imgW="736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4397" y="1546733"/>
                        <a:ext cx="1891189" cy="1141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13256"/>
              </p:ext>
            </p:extLst>
          </p:nvPr>
        </p:nvGraphicFramePr>
        <p:xfrm>
          <a:off x="2140211" y="3609121"/>
          <a:ext cx="33178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5" name="CorelDRAW" r:id="rId6" imgW="9616440" imgH="3397091" progId="CorelDRAW.Graphic.13">
                  <p:embed/>
                </p:oleObj>
              </mc:Choice>
              <mc:Fallback>
                <p:oleObj name="CorelDRAW" r:id="rId6" imgW="9616440" imgH="3397091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211" y="3609121"/>
                        <a:ext cx="3317875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34792"/>
              </p:ext>
            </p:extLst>
          </p:nvPr>
        </p:nvGraphicFramePr>
        <p:xfrm>
          <a:off x="6389948" y="3659921"/>
          <a:ext cx="3240088" cy="137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6" name="CorelDRAW" r:id="rId8" imgW="8020050" imgH="3397091" progId="CorelDRAW.Graphic.13">
                  <p:embed/>
                </p:oleObj>
              </mc:Choice>
              <mc:Fallback>
                <p:oleObj name="CorelDRAW" r:id="rId8" imgW="8020050" imgH="3397091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948" y="3659921"/>
                        <a:ext cx="3240088" cy="137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203631"/>
              </p:ext>
            </p:extLst>
          </p:nvPr>
        </p:nvGraphicFramePr>
        <p:xfrm>
          <a:off x="2132006" y="5996720"/>
          <a:ext cx="2634308" cy="60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7" name="Equation" r:id="rId10" imgW="1400682" imgH="320550" progId="Equation.3">
                  <p:embed/>
                </p:oleObj>
              </mc:Choice>
              <mc:Fallback>
                <p:oleObj name="Equation" r:id="rId10" imgW="1400682" imgH="3205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06" y="5996720"/>
                        <a:ext cx="2634308" cy="604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2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notation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>
          <a:xfrm>
            <a:off x="157844" y="1797045"/>
            <a:ext cx="11876313" cy="459218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charset="0"/>
              <a:buChar char="•"/>
            </a:pP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By convention</a:t>
            </a:r>
            <a:endParaRPr lang="en-GB" sz="2800" kern="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spcBef>
                <a:spcPts val="0"/>
              </a:spcBef>
              <a:buFont typeface="Arial" charset="0"/>
              <a:buChar char="•"/>
            </a:pP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Values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of the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variable in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a population are denoted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by upper-case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Roman letters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(e.g., X,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Y etc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.)</a:t>
            </a:r>
          </a:p>
          <a:p>
            <a:pPr lvl="1">
              <a:spcBef>
                <a:spcPts val="0"/>
              </a:spcBef>
              <a:buFont typeface="Arial" charset="0"/>
              <a:buChar char="•"/>
            </a:pP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Values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for the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N individuals in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a population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are signified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by letters with subscripts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(e.g., X</a:t>
            </a:r>
            <a:r>
              <a:rPr lang="en-GB" sz="2800" kern="0" baseline="-25000" dirty="0" smtClean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, X</a:t>
            </a:r>
            <a:r>
              <a:rPr lang="en-GB" sz="2800" kern="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,……..X</a:t>
            </a:r>
            <a:r>
              <a:rPr lang="en-GB" sz="2800" kern="0" baseline="-25000" dirty="0" smtClean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>
              <a:spcBef>
                <a:spcPts val="0"/>
              </a:spcBef>
              <a:buFont typeface="Arial" charset="0"/>
              <a:buChar char="•"/>
            </a:pP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Population parameters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are symbolised by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Greek letters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(e.g., </a:t>
            </a:r>
            <a:r>
              <a:rPr lang="en-GB" sz="2800" i="1" kern="0" dirty="0" err="1" smtClean="0">
                <a:latin typeface="Calibri" charset="0"/>
                <a:ea typeface="Calibri" charset="0"/>
                <a:cs typeface="Calibri" charset="0"/>
              </a:rPr>
              <a:t>μ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GB" sz="2800" i="1" kern="0" err="1" smtClean="0">
                <a:latin typeface="Calibri" charset="0"/>
                <a:ea typeface="Calibri" charset="0"/>
                <a:cs typeface="Calibri" charset="0"/>
              </a:rPr>
              <a:t>σ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 etc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.)</a:t>
            </a:r>
          </a:p>
          <a:p>
            <a:pPr lvl="1">
              <a:spcBef>
                <a:spcPts val="0"/>
              </a:spcBef>
              <a:buFont typeface="Arial" charset="0"/>
              <a:buChar char="•"/>
            </a:pP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Sample parameters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are symbolised by lower-case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Roman letters 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(e.g., a, b, </a:t>
            </a:r>
            <a:r>
              <a:rPr lang="en-GB" sz="2800" kern="0" smtClean="0">
                <a:latin typeface="Calibri" charset="0"/>
                <a:ea typeface="Calibri" charset="0"/>
                <a:cs typeface="Calibri" charset="0"/>
              </a:rPr>
              <a:t>s etc</a:t>
            </a:r>
            <a:r>
              <a:rPr lang="en-GB" sz="2800" kern="0" dirty="0" smtClean="0">
                <a:latin typeface="Calibri" charset="0"/>
                <a:ea typeface="Calibri" charset="0"/>
                <a:cs typeface="Calibri" charset="0"/>
              </a:rPr>
              <a:t>.)</a:t>
            </a:r>
            <a:endParaRPr lang="en-GB" sz="2800" kern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notation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 why </a:t>
            </a:r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 this important?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133" y="218737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Sample</a:t>
            </a:r>
            <a:endParaRPr lang="en-GB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7250038" y="220907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smtClean="0"/>
              <a:t>Population</a:t>
            </a:r>
            <a:endParaRPr lang="en-GB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038713" y="276345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number of individuals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288781" y="373095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arithmetic </a:t>
            </a:r>
            <a:r>
              <a:rPr lang="en-GB" dirty="0" smtClean="0"/>
              <a:t>mean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686326" y="474837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variance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160539" y="590013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standard deviation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53692" y="2779106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692" y="2779106"/>
                <a:ext cx="38581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676021" y="2779106"/>
                <a:ext cx="42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021" y="2779106"/>
                <a:ext cx="42274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142189" y="3479985"/>
                <a:ext cx="1453475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189" y="3479985"/>
                <a:ext cx="1453475" cy="8712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19860" y="3479985"/>
                <a:ext cx="145103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860" y="3479985"/>
                <a:ext cx="1451038" cy="8712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34723" y="4563707"/>
                <a:ext cx="25621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23" y="4563707"/>
                <a:ext cx="2562176" cy="8485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603936" y="5499837"/>
                <a:ext cx="2625783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𝑠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936" y="5499837"/>
                <a:ext cx="2625783" cy="11699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606304" y="4563707"/>
                <a:ext cx="2245165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04" y="4563707"/>
                <a:ext cx="2245165" cy="8712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56034" y="5499837"/>
                <a:ext cx="2307105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034" y="5499837"/>
                <a:ext cx="2307105" cy="116993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996899" y="3264541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rgbClr val="FF3300"/>
                </a:solidFill>
              </a:rPr>
              <a:t>population parameter</a:t>
            </a:r>
            <a:endParaRPr lang="en-GB" sz="1200" dirty="0" smtClean="0">
              <a:solidFill>
                <a:srgbClr val="FF3300"/>
              </a:solidFill>
            </a:endParaRPr>
          </a:p>
          <a:p>
            <a:r>
              <a:rPr lang="en-GB" sz="1200" smtClean="0">
                <a:solidFill>
                  <a:srgbClr val="FF3300"/>
                </a:solidFill>
              </a:rPr>
              <a:t>therefore </a:t>
            </a:r>
            <a:r>
              <a:rPr lang="en-GB" sz="1200" dirty="0" smtClean="0">
                <a:solidFill>
                  <a:srgbClr val="FF3300"/>
                </a:solidFill>
              </a:rPr>
              <a:t>Greek</a:t>
            </a:r>
            <a:endParaRPr lang="en-GB" sz="1200" dirty="0">
              <a:solidFill>
                <a:srgbClr val="FF33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56979" y="3264541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rgbClr val="FF3300"/>
                </a:solidFill>
              </a:rPr>
              <a:t>sample parameter</a:t>
            </a:r>
            <a:endParaRPr lang="en-GB" sz="1200" dirty="0" smtClean="0">
              <a:solidFill>
                <a:srgbClr val="FF3300"/>
              </a:solidFill>
            </a:endParaRPr>
          </a:p>
          <a:p>
            <a:r>
              <a:rPr lang="en-GB" sz="1200" smtClean="0">
                <a:solidFill>
                  <a:srgbClr val="FF3300"/>
                </a:solidFill>
              </a:rPr>
              <a:t>therefore </a:t>
            </a:r>
            <a:r>
              <a:rPr lang="en-GB" sz="1200" dirty="0" smtClean="0">
                <a:solidFill>
                  <a:srgbClr val="FF3300"/>
                </a:solidFill>
              </a:rPr>
              <a:t>l.c. Roman</a:t>
            </a:r>
            <a:endParaRPr lang="en-GB" sz="1200" dirty="0">
              <a:solidFill>
                <a:srgbClr val="FF33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43533" y="3680039"/>
            <a:ext cx="306505" cy="235578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6034" y="3695428"/>
            <a:ext cx="200849" cy="1237611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67478" y="3660343"/>
            <a:ext cx="171263" cy="235578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34723" y="3730951"/>
            <a:ext cx="169213" cy="101742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37771" y="5348526"/>
            <a:ext cx="19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mtClean="0">
                <a:solidFill>
                  <a:schemeClr val="accent2"/>
                </a:solidFill>
              </a:rPr>
              <a:t>Bessel’s correction</a:t>
            </a:r>
            <a:endParaRPr lang="en-GB" sz="16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3648669" y="5636200"/>
            <a:ext cx="649217" cy="4886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726701" y="5198400"/>
            <a:ext cx="301461" cy="216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4310" y="1533169"/>
            <a:ext cx="1187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/>
              <a:t>B</a:t>
            </a:r>
            <a:r>
              <a:rPr lang="en-GB" sz="2000" smtClean="0"/>
              <a:t>ecause it tells </a:t>
            </a:r>
            <a:r>
              <a:rPr lang="en-GB" sz="2000" dirty="0" smtClean="0"/>
              <a:t>you if you are </a:t>
            </a:r>
            <a:r>
              <a:rPr lang="en-GB" sz="2000" smtClean="0"/>
              <a:t>dealing with a population </a:t>
            </a:r>
            <a:r>
              <a:rPr lang="en-GB" sz="2000" dirty="0" smtClean="0"/>
              <a:t>or a sample, for </a:t>
            </a:r>
            <a:r>
              <a:rPr lang="en-GB" sz="2000" smtClean="0"/>
              <a:t>which the equations </a:t>
            </a:r>
            <a:r>
              <a:rPr lang="en-GB" sz="2000" dirty="0" smtClean="0"/>
              <a:t>may </a:t>
            </a:r>
            <a:r>
              <a:rPr lang="en-GB" sz="2000" smtClean="0"/>
              <a:t>be different</a:t>
            </a:r>
            <a:endParaRPr lang="en-GB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8239713" y="2901956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3300"/>
                </a:solidFill>
              </a:rPr>
              <a:t>values of variable</a:t>
            </a:r>
          </a:p>
          <a:p>
            <a:r>
              <a:rPr lang="en-GB" sz="1200" smtClean="0">
                <a:solidFill>
                  <a:srgbClr val="FF3300"/>
                </a:solidFill>
              </a:rPr>
              <a:t>therefore </a:t>
            </a:r>
            <a:r>
              <a:rPr lang="en-GB" sz="1200" dirty="0" err="1" smtClean="0">
                <a:solidFill>
                  <a:srgbClr val="FF3300"/>
                </a:solidFill>
              </a:rPr>
              <a:t>u.c</a:t>
            </a:r>
            <a:r>
              <a:rPr lang="en-GB" sz="1200" dirty="0" smtClean="0">
                <a:solidFill>
                  <a:srgbClr val="FF3300"/>
                </a:solidFill>
              </a:rPr>
              <a:t>. Roman</a:t>
            </a:r>
            <a:endParaRPr lang="en-GB" sz="1200" dirty="0">
              <a:solidFill>
                <a:srgbClr val="FF33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8524746" y="3363621"/>
            <a:ext cx="326724" cy="414511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81515"/>
              </p:ext>
            </p:extLst>
          </p:nvPr>
        </p:nvGraphicFramePr>
        <p:xfrm>
          <a:off x="2755900" y="2218234"/>
          <a:ext cx="33178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" name="CorelDRAW" r:id="rId3" imgW="9616440" imgH="3397091" progId="CorelDRAW.Graphic.13">
                  <p:embed/>
                </p:oleObj>
              </mc:Choice>
              <mc:Fallback>
                <p:oleObj name="CorelDRAW" r:id="rId3" imgW="9616440" imgH="3397091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00" y="2218234"/>
                        <a:ext cx="3317875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51048"/>
              </p:ext>
            </p:extLst>
          </p:nvPr>
        </p:nvGraphicFramePr>
        <p:xfrm>
          <a:off x="7028497" y="2257604"/>
          <a:ext cx="3240088" cy="137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" name="CorelDRAW" r:id="rId5" imgW="8020050" imgH="3397091" progId="CorelDRAW.Graphic.13">
                  <p:embed/>
                </p:oleObj>
              </mc:Choice>
              <mc:Fallback>
                <p:oleObj name="CorelDRAW" r:id="rId5" imgW="8020050" imgH="3397091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8497" y="2257604"/>
                        <a:ext cx="3240088" cy="137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Location parameters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 mode and median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4043363" y="4389611"/>
            <a:ext cx="4319587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Aft>
                <a:spcPts val="600"/>
              </a:spcAft>
              <a:buSzPts val="1400"/>
            </a:pPr>
            <a:r>
              <a:rPr lang="en-GB" sz="2000" b="1" dirty="0">
                <a:solidFill>
                  <a:schemeClr val="accent2"/>
                </a:solidFill>
              </a:rPr>
              <a:t>mode</a:t>
            </a:r>
            <a:r>
              <a:rPr lang="en-GB" b="1" i="1" dirty="0">
                <a:solidFill>
                  <a:schemeClr val="accent2"/>
                </a:solidFill>
              </a:rPr>
              <a:t> </a:t>
            </a:r>
            <a:endParaRPr lang="en-GB" sz="1600" b="1" i="1" dirty="0">
              <a:solidFill>
                <a:schemeClr val="accent2"/>
              </a:solidFill>
            </a:endParaRPr>
          </a:p>
          <a:p>
            <a:pPr algn="just">
              <a:spcAft>
                <a:spcPts val="1200"/>
              </a:spcAft>
              <a:buSzPts val="1400"/>
            </a:pPr>
            <a:r>
              <a:rPr lang="en-GB" sz="1600" smtClean="0"/>
              <a:t>most frequently </a:t>
            </a:r>
            <a:r>
              <a:rPr lang="en-GB" sz="1600" dirty="0"/>
              <a:t>occurring value</a:t>
            </a:r>
          </a:p>
          <a:p>
            <a:pPr algn="just">
              <a:spcAft>
                <a:spcPts val="600"/>
              </a:spcAft>
              <a:buSzPts val="1400"/>
            </a:pPr>
            <a:r>
              <a:rPr lang="en-GB" sz="2000" b="1" dirty="0">
                <a:solidFill>
                  <a:srgbClr val="FF3300"/>
                </a:solidFill>
              </a:rPr>
              <a:t>median</a:t>
            </a:r>
          </a:p>
          <a:p>
            <a:pPr algn="just">
              <a:spcAft>
                <a:spcPts val="1200"/>
              </a:spcAft>
              <a:buSzPts val="1400"/>
            </a:pPr>
            <a:r>
              <a:rPr lang="en-GB" sz="1600" dirty="0"/>
              <a:t>middle value </a:t>
            </a:r>
            <a:r>
              <a:rPr lang="en-GB" sz="1600"/>
              <a:t>in </a:t>
            </a:r>
            <a:r>
              <a:rPr lang="en-GB" sz="1600" smtClean="0"/>
              <a:t>data set </a:t>
            </a:r>
            <a:r>
              <a:rPr lang="en-GB" sz="1600" dirty="0"/>
              <a:t>of ascending order</a:t>
            </a:r>
            <a:r>
              <a:rPr lang="en-GB" sz="1600"/>
              <a:t>; </a:t>
            </a:r>
            <a:r>
              <a:rPr lang="en-GB" sz="1600" smtClean="0"/>
              <a:t>often </a:t>
            </a:r>
            <a:r>
              <a:rPr lang="en-GB" sz="1600" dirty="0"/>
              <a:t>used as mean </a:t>
            </a:r>
            <a:r>
              <a:rPr lang="en-GB" sz="1600"/>
              <a:t>in </a:t>
            </a:r>
            <a:r>
              <a:rPr lang="en-GB" sz="1600" smtClean="0"/>
              <a:t>asymmetrical populations </a:t>
            </a:r>
            <a:endParaRPr lang="en-GB" sz="1600" dirty="0" smtClean="0"/>
          </a:p>
          <a:p>
            <a:pPr algn="just">
              <a:spcAft>
                <a:spcPts val="1200"/>
              </a:spcAft>
              <a:buSzPts val="1400"/>
            </a:pPr>
            <a:r>
              <a:rPr lang="en-GB" sz="1600" smtClean="0"/>
              <a:t>= 50</a:t>
            </a:r>
            <a:r>
              <a:rPr lang="en-GB" sz="1600" baseline="30000" smtClean="0"/>
              <a:t>th</a:t>
            </a:r>
            <a:r>
              <a:rPr lang="en-GB" sz="1600" smtClean="0"/>
              <a:t> percentile</a:t>
            </a:r>
            <a:endParaRPr lang="en-GB" sz="900" dirty="0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2762250" y="2157456"/>
            <a:ext cx="3313113" cy="1511300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" name="Freeform 15"/>
          <p:cNvSpPr>
            <a:spLocks/>
          </p:cNvSpPr>
          <p:nvPr/>
        </p:nvSpPr>
        <p:spPr bwMode="auto">
          <a:xfrm>
            <a:off x="7007225" y="2157456"/>
            <a:ext cx="3313113" cy="1511300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3694113" y="3668756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mtClean="0"/>
              <a:t>symmetric</a:t>
            </a:r>
            <a:endParaRPr lang="en-GB" dirty="0"/>
          </a:p>
        </p:txBody>
      </p:sp>
      <p:sp>
        <p:nvSpPr>
          <p:cNvPr id="40" name="Text Box 17"/>
          <p:cNvSpPr txBox="1">
            <a:spLocks noChangeArrowheads="1"/>
          </p:cNvSpPr>
          <p:nvPr/>
        </p:nvSpPr>
        <p:spPr bwMode="auto">
          <a:xfrm>
            <a:off x="8015288" y="3668756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mtClean="0"/>
              <a:t>asymmetric</a:t>
            </a:r>
            <a:endParaRPr lang="en-GB" dirty="0"/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3981450" y="1581194"/>
            <a:ext cx="1936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hlink"/>
                </a:solidFill>
              </a:rPr>
              <a:t>arithmetic </a:t>
            </a:r>
            <a:r>
              <a:rPr lang="en-GB" b="1" dirty="0">
                <a:solidFill>
                  <a:schemeClr val="hlink"/>
                </a:solidFill>
              </a:rPr>
              <a:t>mean</a:t>
            </a:r>
          </a:p>
        </p:txBody>
      </p:sp>
      <p:sp>
        <p:nvSpPr>
          <p:cNvPr id="42" name="Line 19"/>
          <p:cNvSpPr>
            <a:spLocks noChangeShapeType="1"/>
          </p:cNvSpPr>
          <p:nvPr/>
        </p:nvSpPr>
        <p:spPr bwMode="auto">
          <a:xfrm>
            <a:off x="4414838" y="1941556"/>
            <a:ext cx="0" cy="2873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8662988" y="2157456"/>
            <a:ext cx="193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hlink"/>
                </a:solidFill>
              </a:rPr>
              <a:t>arithmetic </a:t>
            </a:r>
            <a:r>
              <a:rPr lang="en-GB" b="1" dirty="0">
                <a:solidFill>
                  <a:schemeClr val="hlink"/>
                </a:solidFill>
              </a:rPr>
              <a:t>mean</a:t>
            </a:r>
          </a:p>
        </p:txBody>
      </p:sp>
      <p:sp>
        <p:nvSpPr>
          <p:cNvPr id="44" name="Line 21"/>
          <p:cNvSpPr>
            <a:spLocks noChangeShapeType="1"/>
          </p:cNvSpPr>
          <p:nvPr/>
        </p:nvSpPr>
        <p:spPr bwMode="auto">
          <a:xfrm flipH="1">
            <a:off x="8950325" y="2517819"/>
            <a:ext cx="1588" cy="4318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" name="Text Box 22"/>
          <p:cNvSpPr txBox="1">
            <a:spLocks noChangeArrowheads="1"/>
          </p:cNvSpPr>
          <p:nvPr/>
        </p:nvSpPr>
        <p:spPr bwMode="auto">
          <a:xfrm>
            <a:off x="4052888" y="2517819"/>
            <a:ext cx="793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7581900" y="1652631"/>
            <a:ext cx="79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47" name="Line 24"/>
          <p:cNvSpPr>
            <a:spLocks noChangeShapeType="1"/>
          </p:cNvSpPr>
          <p:nvPr/>
        </p:nvSpPr>
        <p:spPr bwMode="auto">
          <a:xfrm flipV="1">
            <a:off x="4414838" y="2301919"/>
            <a:ext cx="0" cy="28733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>
            <a:off x="8015288" y="1941556"/>
            <a:ext cx="0" cy="28733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" name="Text Box 26"/>
          <p:cNvSpPr txBox="1">
            <a:spLocks noChangeArrowheads="1"/>
          </p:cNvSpPr>
          <p:nvPr/>
        </p:nvSpPr>
        <p:spPr bwMode="auto">
          <a:xfrm>
            <a:off x="3910013" y="3094081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3300"/>
                </a:solidFill>
              </a:rPr>
              <a:t>median</a:t>
            </a:r>
          </a:p>
        </p:txBody>
      </p:sp>
      <p:sp>
        <p:nvSpPr>
          <p:cNvPr id="50" name="Line 27"/>
          <p:cNvSpPr>
            <a:spLocks noChangeShapeType="1"/>
          </p:cNvSpPr>
          <p:nvPr/>
        </p:nvSpPr>
        <p:spPr bwMode="auto">
          <a:xfrm flipV="1">
            <a:off x="4414838" y="2878181"/>
            <a:ext cx="0" cy="2873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" name="Text Box 28"/>
          <p:cNvSpPr txBox="1">
            <a:spLocks noChangeArrowheads="1"/>
          </p:cNvSpPr>
          <p:nvPr/>
        </p:nvSpPr>
        <p:spPr bwMode="auto">
          <a:xfrm>
            <a:off x="7870825" y="2878181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F3300"/>
                </a:solidFill>
              </a:rPr>
              <a:t>median</a:t>
            </a:r>
          </a:p>
        </p:txBody>
      </p:sp>
      <p:sp>
        <p:nvSpPr>
          <p:cNvPr id="52" name="Line 29"/>
          <p:cNvSpPr>
            <a:spLocks noChangeShapeType="1"/>
          </p:cNvSpPr>
          <p:nvPr/>
        </p:nvSpPr>
        <p:spPr bwMode="auto">
          <a:xfrm flipV="1">
            <a:off x="8374063" y="2517819"/>
            <a:ext cx="0" cy="4302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" t="11744" r="3000" b="57513"/>
          <a:stretch/>
        </p:blipFill>
        <p:spPr>
          <a:xfrm>
            <a:off x="5919604" y="5387721"/>
            <a:ext cx="6035593" cy="12413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Measures of dispersion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182880" y="1494689"/>
            <a:ext cx="11887200" cy="500062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GB" kern="0" smtClean="0"/>
              <a:t>Very important </a:t>
            </a:r>
            <a:r>
              <a:rPr lang="en-GB" kern="0" dirty="0" smtClean="0"/>
              <a:t>in geology</a:t>
            </a:r>
          </a:p>
          <a:p>
            <a:pPr lvl="1">
              <a:lnSpc>
                <a:spcPts val="2400"/>
              </a:lnSpc>
            </a:pPr>
            <a:r>
              <a:rPr lang="en-GB" sz="2400" kern="0" smtClean="0"/>
              <a:t>Grain-size variability </a:t>
            </a:r>
            <a:r>
              <a:rPr lang="en-GB" sz="2400" kern="0" dirty="0" smtClean="0"/>
              <a:t>(</a:t>
            </a:r>
            <a:r>
              <a:rPr lang="en-GB" sz="2400" kern="0" smtClean="0"/>
              <a:t>Folk parameters</a:t>
            </a:r>
            <a:r>
              <a:rPr lang="en-GB" sz="2400" kern="0" dirty="0" smtClean="0"/>
              <a:t>) as </a:t>
            </a:r>
            <a:r>
              <a:rPr lang="en-GB" sz="2400" kern="0" smtClean="0"/>
              <a:t>an indicator of depositional </a:t>
            </a:r>
            <a:r>
              <a:rPr lang="en-GB" sz="2400" kern="0" dirty="0" smtClean="0"/>
              <a:t>processes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73534"/>
              </p:ext>
            </p:extLst>
          </p:nvPr>
        </p:nvGraphicFramePr>
        <p:xfrm>
          <a:off x="783410" y="2340456"/>
          <a:ext cx="4512926" cy="4062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reeform 7"/>
          <p:cNvSpPr>
            <a:spLocks/>
          </p:cNvSpPr>
          <p:nvPr/>
        </p:nvSpPr>
        <p:spPr bwMode="auto">
          <a:xfrm>
            <a:off x="3314279" y="3115243"/>
            <a:ext cx="1224170" cy="3052753"/>
          </a:xfrm>
          <a:custGeom>
            <a:avLst/>
            <a:gdLst>
              <a:gd name="T0" fmla="*/ 1224 w 1224"/>
              <a:gd name="T1" fmla="*/ 0 h 1898"/>
              <a:gd name="T2" fmla="*/ 0 w 1224"/>
              <a:gd name="T3" fmla="*/ 0 h 1898"/>
              <a:gd name="T4" fmla="*/ 0 w 1224"/>
              <a:gd name="T5" fmla="*/ 1898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4" h="1898">
                <a:moveTo>
                  <a:pt x="1224" y="0"/>
                </a:moveTo>
                <a:lnTo>
                  <a:pt x="0" y="0"/>
                </a:lnTo>
                <a:lnTo>
                  <a:pt x="0" y="1898"/>
                </a:lnTo>
              </a:path>
            </a:pathLst>
          </a:custGeom>
          <a:noFill/>
          <a:ln w="12700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882218" y="3423020"/>
            <a:ext cx="1673560" cy="2867475"/>
          </a:xfrm>
          <a:custGeom>
            <a:avLst/>
            <a:gdLst>
              <a:gd name="T0" fmla="*/ 1224 w 1224"/>
              <a:gd name="T1" fmla="*/ 0 h 1898"/>
              <a:gd name="T2" fmla="*/ 0 w 1224"/>
              <a:gd name="T3" fmla="*/ 0 h 1898"/>
              <a:gd name="T4" fmla="*/ 0 w 1224"/>
              <a:gd name="T5" fmla="*/ 1898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4" h="1898">
                <a:moveTo>
                  <a:pt x="1224" y="0"/>
                </a:moveTo>
                <a:lnTo>
                  <a:pt x="0" y="0"/>
                </a:lnTo>
                <a:lnTo>
                  <a:pt x="0" y="1898"/>
                </a:lnTo>
              </a:path>
            </a:pathLst>
          </a:custGeom>
          <a:noFill/>
          <a:ln w="12700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2666187" y="4401767"/>
            <a:ext cx="1872261" cy="1561294"/>
          </a:xfrm>
          <a:custGeom>
            <a:avLst/>
            <a:gdLst>
              <a:gd name="T0" fmla="*/ 1224 w 1224"/>
              <a:gd name="T1" fmla="*/ 0 h 1898"/>
              <a:gd name="T2" fmla="*/ 0 w 1224"/>
              <a:gd name="T3" fmla="*/ 0 h 1898"/>
              <a:gd name="T4" fmla="*/ 0 w 1224"/>
              <a:gd name="T5" fmla="*/ 1898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4" h="1898">
                <a:moveTo>
                  <a:pt x="1224" y="0"/>
                </a:moveTo>
                <a:lnTo>
                  <a:pt x="0" y="0"/>
                </a:lnTo>
                <a:lnTo>
                  <a:pt x="0" y="1898"/>
                </a:lnTo>
              </a:path>
            </a:pathLst>
          </a:custGeom>
          <a:noFill/>
          <a:ln w="1270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2378148" y="5397048"/>
            <a:ext cx="2160301" cy="799014"/>
          </a:xfrm>
          <a:custGeom>
            <a:avLst/>
            <a:gdLst>
              <a:gd name="T0" fmla="*/ 1224 w 1224"/>
              <a:gd name="T1" fmla="*/ 0 h 1898"/>
              <a:gd name="T2" fmla="*/ 0 w 1224"/>
              <a:gd name="T3" fmla="*/ 0 h 1898"/>
              <a:gd name="T4" fmla="*/ 0 w 1224"/>
              <a:gd name="T5" fmla="*/ 1898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4" h="1898">
                <a:moveTo>
                  <a:pt x="1224" y="0"/>
                </a:moveTo>
                <a:lnTo>
                  <a:pt x="0" y="0"/>
                </a:lnTo>
                <a:lnTo>
                  <a:pt x="0" y="1898"/>
                </a:lnTo>
              </a:path>
            </a:pathLst>
          </a:custGeom>
          <a:noFill/>
          <a:ln w="12700" cmpd="sng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2018098" y="5709704"/>
            <a:ext cx="2520350" cy="253357"/>
          </a:xfrm>
          <a:custGeom>
            <a:avLst/>
            <a:gdLst>
              <a:gd name="T0" fmla="*/ 1224 w 1224"/>
              <a:gd name="T1" fmla="*/ 0 h 1898"/>
              <a:gd name="T2" fmla="*/ 0 w 1224"/>
              <a:gd name="T3" fmla="*/ 0 h 1898"/>
              <a:gd name="T4" fmla="*/ 0 w 1224"/>
              <a:gd name="T5" fmla="*/ 1898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4" h="1898">
                <a:moveTo>
                  <a:pt x="1224" y="0"/>
                </a:moveTo>
                <a:lnTo>
                  <a:pt x="0" y="0"/>
                </a:lnTo>
                <a:lnTo>
                  <a:pt x="0" y="1898"/>
                </a:lnTo>
              </a:path>
            </a:pathLst>
          </a:custGeom>
          <a:noFill/>
          <a:ln w="127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170258" y="6192988"/>
            <a:ext cx="473157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1400" dirty="0" smtClean="0">
                <a:solidFill>
                  <a:srgbClr val="FF3300"/>
                </a:solidFill>
                <a:latin typeface="Symbol" pitchFamily="18" charset="2"/>
              </a:rPr>
              <a:t>f</a:t>
            </a:r>
            <a:r>
              <a:rPr lang="en-GB" sz="1400" baseline="-25000" dirty="0" smtClean="0">
                <a:solidFill>
                  <a:srgbClr val="FF3300"/>
                </a:solidFill>
              </a:rPr>
              <a:t>95</a:t>
            </a:r>
            <a:endParaRPr lang="en-GB" sz="1400" dirty="0">
              <a:solidFill>
                <a:srgbClr val="FF3300"/>
              </a:solidFill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596262" y="6346876"/>
            <a:ext cx="432061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1400" dirty="0" smtClean="0">
                <a:solidFill>
                  <a:schemeClr val="hlink"/>
                </a:solidFill>
                <a:latin typeface="Symbol" pitchFamily="18" charset="2"/>
              </a:rPr>
              <a:t>f</a:t>
            </a:r>
            <a:r>
              <a:rPr lang="en-GB" sz="1400" baseline="-25000" dirty="0" smtClean="0">
                <a:solidFill>
                  <a:schemeClr val="hlink"/>
                </a:solidFill>
              </a:rPr>
              <a:t>84</a:t>
            </a:r>
            <a:endParaRPr lang="en-GB" sz="1400" dirty="0">
              <a:solidFill>
                <a:schemeClr val="hlink"/>
              </a:solidFill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407822" y="5963061"/>
            <a:ext cx="43206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1400" dirty="0" smtClean="0">
                <a:solidFill>
                  <a:srgbClr val="FF9900"/>
                </a:solidFill>
                <a:latin typeface="Symbol" pitchFamily="18" charset="2"/>
              </a:rPr>
              <a:t>f</a:t>
            </a:r>
            <a:r>
              <a:rPr lang="en-GB" sz="1400" baseline="-25000" dirty="0" smtClean="0">
                <a:solidFill>
                  <a:srgbClr val="FF9900"/>
                </a:solidFill>
              </a:rPr>
              <a:t>50</a:t>
            </a:r>
            <a:endParaRPr lang="en-GB" sz="1400" dirty="0">
              <a:solidFill>
                <a:srgbClr val="FF9900"/>
              </a:solidFill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974937" y="6216448"/>
            <a:ext cx="432885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1400" dirty="0" smtClean="0">
                <a:solidFill>
                  <a:schemeClr val="folHlink"/>
                </a:solidFill>
                <a:latin typeface="Symbol" pitchFamily="18" charset="2"/>
              </a:rPr>
              <a:t>f</a:t>
            </a:r>
            <a:r>
              <a:rPr lang="en-GB" sz="1400" baseline="-25000" dirty="0" smtClean="0">
                <a:solidFill>
                  <a:schemeClr val="folHlink"/>
                </a:solidFill>
              </a:rPr>
              <a:t>16</a:t>
            </a:r>
            <a:endParaRPr lang="en-GB" sz="1400" dirty="0">
              <a:solidFill>
                <a:schemeClr val="folHlink"/>
              </a:solidFill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701711" y="6014107"/>
            <a:ext cx="360050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chemeClr val="accent2"/>
                </a:solidFill>
                <a:latin typeface="Symbol" pitchFamily="18" charset="2"/>
              </a:rPr>
              <a:t>f</a:t>
            </a:r>
            <a:r>
              <a:rPr lang="en-GB" sz="1400" baseline="-25000" dirty="0" smtClean="0">
                <a:solidFill>
                  <a:schemeClr val="accent2"/>
                </a:solidFill>
              </a:rPr>
              <a:t>5</a:t>
            </a:r>
            <a:endParaRPr lang="en-GB" sz="1400" dirty="0">
              <a:solidFill>
                <a:schemeClr val="accent2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969683" y="3537647"/>
            <a:ext cx="0" cy="268860"/>
          </a:xfrm>
          <a:prstGeom prst="line">
            <a:avLst/>
          </a:prstGeom>
          <a:ln w="127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38822" y="3281731"/>
                <a:ext cx="2651367" cy="538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mean</m:t>
                    </m:r>
                    <m:r>
                      <a:rPr lang="en-GB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sSub>
                      <m:sSubPr>
                        <m:ctrlPr>
                          <a:rPr lang="en-GB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16</m:t>
                            </m:r>
                          </m:sub>
                        </m:sSub>
                        <m:r>
                          <a:rPr lang="en-GB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50</m:t>
                            </m:r>
                          </m:sub>
                        </m:sSub>
                        <m:r>
                          <a:rPr lang="en-GB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000" b="0" i="1" dirty="0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84</m:t>
                            </m:r>
                          </m:sub>
                        </m:sSub>
                      </m:num>
                      <m:den>
                        <m:r>
                          <a:rPr lang="en-GB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endParaRPr lang="en-GB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822" y="3281731"/>
                <a:ext cx="2651367" cy="538865"/>
              </a:xfrm>
              <a:prstGeom prst="rect">
                <a:avLst/>
              </a:prstGeom>
              <a:blipFill rotWithShape="0">
                <a:blip r:embed="rId5"/>
                <a:stretch>
                  <a:fillRect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56808" y="4052151"/>
                <a:ext cx="4015395" cy="67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sorting</m:t>
                      </m:r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𝜎</m:t>
                      </m:r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84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16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4</m:t>
                          </m:r>
                        </m:den>
                      </m:f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95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6.6</m:t>
                          </m:r>
                        </m:den>
                      </m:f>
                    </m:oMath>
                  </m:oMathPara>
                </a14:m>
                <a:endParaRPr lang="en-GB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808" y="4052151"/>
                <a:ext cx="4015395" cy="6731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77092" y="2631131"/>
                <a:ext cx="21748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0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median</m:t>
                      </m:r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𝑀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𝑑</m:t>
                          </m:r>
                        </m:sub>
                      </m:sSub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𝜙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en-GB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092" y="2631131"/>
                <a:ext cx="2174826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01538" b="-1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174031" y="5061755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&lt;0.35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675139" y="509253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1.00 – 2.00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51918" y="5092533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0.70 - 1.00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8317350" y="509253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0.50 - </a:t>
            </a:r>
            <a:r>
              <a:rPr lang="en-GB" smtClean="0"/>
              <a:t>0.70</a:t>
            </a:r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7138822" y="509253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0.35 - </a:t>
            </a:r>
            <a:r>
              <a:rPr lang="en-GB" smtClean="0"/>
              <a:t>0.50</a:t>
            </a:r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Measures of dispersion II: sample variance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405380" y="1962468"/>
            <a:ext cx="19299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charset="0"/>
                <a:ea typeface="Calibri" charset="0"/>
                <a:cs typeface="Calibri" charset="0"/>
              </a:rPr>
              <a:t>Sample variance</a:t>
            </a: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7858346" y="1649571"/>
            <a:ext cx="28858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a measure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 scatter 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(dispersion) of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values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about the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698887" y="1710111"/>
                <a:ext cx="2794226" cy="92801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𝑠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000" b="0" i="1" smtClean="0">
                                      <a:latin typeface="Cambria Math" charset="0"/>
                                      <a:ea typeface="Calibri" charset="0"/>
                                      <a:cs typeface="Calibri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20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latin typeface="Cambria Math" charset="0"/>
                                          <a:ea typeface="Calibri" charset="0"/>
                                          <a:cs typeface="Calibri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887" y="1710111"/>
                <a:ext cx="2794226" cy="9280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826408" y="3034691"/>
            <a:ext cx="4539184" cy="3595096"/>
            <a:chOff x="4395538" y="3034691"/>
            <a:chExt cx="4539184" cy="3595096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366760" y="3462520"/>
              <a:ext cx="0" cy="2880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366760" y="3894580"/>
              <a:ext cx="11521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366760" y="4552958"/>
              <a:ext cx="1728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366760" y="5211336"/>
              <a:ext cx="10081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6366760" y="5869714"/>
              <a:ext cx="15122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5358620" y="5540525"/>
              <a:ext cx="10081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5862690" y="6198900"/>
              <a:ext cx="5040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4783138" y="4882147"/>
              <a:ext cx="15836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5059759" y="4223769"/>
              <a:ext cx="13070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5900927" y="3034691"/>
                  <a:ext cx="10420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dirty="0" smtClean="0">
                      <a:latin typeface="Calibri" charset="0"/>
                      <a:ea typeface="Calibri" charset="0"/>
                      <a:cs typeface="Calibri" charset="0"/>
                    </a:rPr>
                    <a:t>mean, </a:t>
                  </a:r>
                  <a14:m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200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barPr>
                        <m:e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</m:bar>
                    </m:oMath>
                  </a14:m>
                  <a:endParaRPr lang="en-GB" sz="2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927" y="3034691"/>
                  <a:ext cx="1042017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433" t="-9231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7569319" y="3709219"/>
                  <a:ext cx="4520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19" y="3709219"/>
                  <a:ext cx="452047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5310872" y="6014234"/>
                  <a:ext cx="4973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872" y="6014234"/>
                  <a:ext cx="49737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>
              <a:off x="7477523" y="6229677"/>
              <a:ext cx="68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i="1" dirty="0" smtClean="0">
                  <a:latin typeface="Calibri" charset="0"/>
                  <a:ea typeface="Calibri" charset="0"/>
                  <a:cs typeface="Calibri" charset="0"/>
                </a:rPr>
                <a:t>n </a:t>
              </a:r>
              <a:r>
                <a:rPr lang="en-GB" sz="2000" dirty="0" smtClean="0">
                  <a:latin typeface="Calibri" charset="0"/>
                  <a:ea typeface="Calibri" charset="0"/>
                  <a:cs typeface="Calibri" charset="0"/>
                </a:rPr>
                <a:t>= 8</a:t>
              </a:r>
              <a:endParaRPr lang="en-GB" sz="2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4395538" y="4068652"/>
                  <a:ext cx="6957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538" y="4068652"/>
                  <a:ext cx="695703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8239019" y="4370530"/>
                  <a:ext cx="6957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019" y="4370530"/>
                  <a:ext cx="695703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06709"/>
              </p:ext>
            </p:extLst>
          </p:nvPr>
        </p:nvGraphicFramePr>
        <p:xfrm>
          <a:off x="3802169" y="4150118"/>
          <a:ext cx="56165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2" name="CorelDRAW" r:id="rId3" imgW="9616440" imgH="3625215" progId="CorelDRAW.Graphic.13">
                  <p:embed/>
                </p:oleObj>
              </mc:Choice>
              <mc:Fallback>
                <p:oleObj name="CorelDRAW" r:id="rId3" imgW="9616440" imgH="3625215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169" y="4150118"/>
                        <a:ext cx="5616575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Measures of dispersion III</a:t>
            </a:r>
            <a:r>
              <a:rPr lang="en-US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 standard deviation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080242" y="1951949"/>
            <a:ext cx="10024110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SzPts val="1400"/>
            </a:pPr>
            <a:r>
              <a:rPr lang="en-GB" sz="200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quare root </a:t>
            </a:r>
            <a:r>
              <a:rPr lang="en-GB" sz="200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variance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and often </a:t>
            </a:r>
            <a:r>
              <a:rPr lang="en-GB" sz="200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easier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to interpret 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(i.e.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same units as data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)</a:t>
            </a:r>
            <a:endParaRPr lang="en-GB" sz="2000" dirty="0">
              <a:latin typeface="Calibri" charset="0"/>
              <a:ea typeface="Calibri" charset="0"/>
              <a:cs typeface="Calibri" charset="0"/>
              <a:sym typeface="Symbol" pitchFamily="18" charset="2"/>
            </a:endParaRPr>
          </a:p>
          <a:p>
            <a:pPr algn="ctr">
              <a:spcAft>
                <a:spcPts val="600"/>
              </a:spcAft>
              <a:buSzPts val="1400"/>
            </a:pPr>
            <a:r>
              <a:rPr lang="en-GB" sz="2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GB" sz="2000" dirty="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</a:rPr>
              <a:t>~68% of all values </a:t>
            </a:r>
            <a:r>
              <a:rPr lang="en-GB" sz="200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</a:rPr>
              <a:t>falls </a:t>
            </a:r>
            <a:r>
              <a:rPr lang="en-GB" sz="2000" smtClean="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</a:rPr>
              <a:t>within </a:t>
            </a:r>
            <a:r>
              <a:rPr lang="en-GB" sz="2000" dirty="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</a:rPr>
              <a:t>±1</a:t>
            </a:r>
            <a:r>
              <a:rPr lang="en-GB" sz="2000" dirty="0">
                <a:solidFill>
                  <a:srgbClr val="008000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 of mean</a:t>
            </a:r>
          </a:p>
          <a:p>
            <a:pPr algn="ctr">
              <a:spcAft>
                <a:spcPts val="600"/>
              </a:spcAft>
              <a:buSzPts val="1400"/>
            </a:pPr>
            <a:r>
              <a:rPr lang="en-GB" sz="2000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	</a:t>
            </a:r>
            <a:r>
              <a:rPr lang="en-GB" sz="20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~95% of all values </a:t>
            </a:r>
            <a:r>
              <a:rPr lang="en-GB" sz="200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lie </a:t>
            </a:r>
            <a:r>
              <a:rPr lang="en-GB" sz="200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within </a:t>
            </a:r>
            <a:r>
              <a:rPr lang="en-GB" sz="20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±2 </a:t>
            </a:r>
          </a:p>
          <a:p>
            <a:pPr algn="ctr">
              <a:spcAft>
                <a:spcPts val="600"/>
              </a:spcAft>
              <a:buSzPts val="1400"/>
            </a:pP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Remember the Bessel correction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: (n-1 for samples, N </a:t>
            </a:r>
            <a:r>
              <a:rPr lang="en-GB" sz="2000" smtClean="0">
                <a:latin typeface="Calibri" charset="0"/>
                <a:ea typeface="Calibri" charset="0"/>
                <a:cs typeface="Calibri" charset="0"/>
              </a:rPr>
              <a:t>for populations</a:t>
            </a:r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GB" sz="2000" dirty="0">
              <a:latin typeface="Calibri" charset="0"/>
              <a:ea typeface="Calibri" charset="0"/>
              <a:cs typeface="Calibri" charset="0"/>
              <a:sym typeface="Symbol" pitchFamily="18" charset="2"/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3457009" y="1551839"/>
            <a:ext cx="52779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2000" b="1" smtClean="0">
                <a:latin typeface="Calibri" charset="0"/>
                <a:ea typeface="Calibri" charset="0"/>
                <a:cs typeface="Calibri" charset="0"/>
              </a:rPr>
              <a:t>standard deviation      (population</a:t>
            </a:r>
            <a:r>
              <a:rPr lang="en-GB" sz="2000" b="1" dirty="0" smtClean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GB" sz="2000" b="1" dirty="0" err="1" smtClean="0">
                <a:latin typeface="Calibri" charset="0"/>
                <a:ea typeface="Calibri" charset="0"/>
                <a:cs typeface="Calibri" charset="0"/>
              </a:rPr>
              <a:t>σ</a:t>
            </a:r>
            <a:r>
              <a:rPr lang="en-GB" sz="2000" b="1" dirty="0" smtClean="0">
                <a:latin typeface="Calibri" charset="0"/>
                <a:ea typeface="Calibri" charset="0"/>
                <a:cs typeface="Calibri" charset="0"/>
              </a:rPr>
              <a:t>   (sample) s</a:t>
            </a:r>
            <a:endParaRPr lang="en-GB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3804709" y="3711542"/>
            <a:ext cx="5616575" cy="2446337"/>
          </a:xfrm>
          <a:custGeom>
            <a:avLst/>
            <a:gdLst>
              <a:gd name="T0" fmla="*/ 0 w 2087"/>
              <a:gd name="T1" fmla="*/ 0 h 952"/>
              <a:gd name="T2" fmla="*/ 0 w 2087"/>
              <a:gd name="T3" fmla="*/ 952 h 952"/>
              <a:gd name="T4" fmla="*/ 2087 w 2087"/>
              <a:gd name="T5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7" h="952">
                <a:moveTo>
                  <a:pt x="0" y="0"/>
                </a:moveTo>
                <a:lnTo>
                  <a:pt x="0" y="952"/>
                </a:lnTo>
                <a:lnTo>
                  <a:pt x="2087" y="952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4236509" y="6230904"/>
            <a:ext cx="487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-3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6397097" y="6230904"/>
            <a:ext cx="419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0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5604934" y="6230904"/>
            <a:ext cx="487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-1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4955647" y="6230904"/>
            <a:ext cx="487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-2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7763934" y="6230904"/>
            <a:ext cx="419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2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7116234" y="6230904"/>
            <a:ext cx="419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1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8484659" y="6230904"/>
            <a:ext cx="419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600"/>
              <a:t>3</a:t>
            </a:r>
            <a:r>
              <a:rPr lang="en-GB" sz="1600">
                <a:latin typeface="Symbol" pitchFamily="18" charset="2"/>
              </a:rPr>
              <a:t>s</a:t>
            </a:r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5893859" y="5222842"/>
            <a:ext cx="1422400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solidFill>
                <a:srgbClr val="008000"/>
              </a:solidFill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244572" y="5870542"/>
            <a:ext cx="27368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6324072" y="4862479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8000"/>
                </a:solidFill>
              </a:rPr>
              <a:t>68%</a:t>
            </a:r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6324072" y="5510179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95%</a:t>
            </a:r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V="1">
            <a:off x="5892272" y="5149817"/>
            <a:ext cx="0" cy="93662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V="1">
            <a:off x="7308322" y="5149817"/>
            <a:ext cx="0" cy="86518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Line 37"/>
          <p:cNvSpPr>
            <a:spLocks noChangeShapeType="1"/>
          </p:cNvSpPr>
          <p:nvPr/>
        </p:nvSpPr>
        <p:spPr bwMode="auto">
          <a:xfrm flipV="1">
            <a:off x="7997297" y="5726079"/>
            <a:ext cx="0" cy="3619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" name="Line 38"/>
          <p:cNvSpPr>
            <a:spLocks noChangeShapeType="1"/>
          </p:cNvSpPr>
          <p:nvPr/>
        </p:nvSpPr>
        <p:spPr bwMode="auto">
          <a:xfrm flipV="1">
            <a:off x="5212822" y="5726079"/>
            <a:ext cx="0" cy="3619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Measures of dispersion IV: sample error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2740819" y="2620889"/>
            <a:ext cx="6710362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If a large number of samples 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are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collected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their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individual (i.e. </a:t>
            </a:r>
            <a:r>
              <a:rPr lang="en-GB" sz="2400" i="1" dirty="0">
                <a:latin typeface="Calibri" charset="0"/>
                <a:ea typeface="Calibri" charset="0"/>
                <a:cs typeface="Calibri" charset="0"/>
              </a:rPr>
              <a:t>sample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) means form 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symmetrical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(i.e. </a:t>
            </a:r>
            <a:r>
              <a:rPr lang="en-GB" sz="2400" i="1" dirty="0">
                <a:latin typeface="Calibri" charset="0"/>
                <a:ea typeface="Calibri" charset="0"/>
                <a:cs typeface="Calibri" charset="0"/>
              </a:rPr>
              <a:t>normal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distribution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see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later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centred 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on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the population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mean</a:t>
            </a:r>
          </a:p>
          <a:p>
            <a:pPr algn="ctr">
              <a:spcAft>
                <a:spcPts val="600"/>
              </a:spcAft>
            </a:pPr>
            <a:endParaRPr lang="en-GB" sz="24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spcAft>
                <a:spcPts val="600"/>
              </a:spcAft>
            </a:pP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values 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individual sample means have 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GB" sz="2400" b="1" smtClean="0">
                <a:latin typeface="Calibri" charset="0"/>
                <a:ea typeface="Calibri" charset="0"/>
                <a:cs typeface="Calibri" charset="0"/>
              </a:rPr>
              <a:t>standard deviation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known </a:t>
            </a:r>
            <a:r>
              <a:rPr lang="en-GB" sz="2400">
                <a:latin typeface="Calibri" charset="0"/>
                <a:ea typeface="Calibri" charset="0"/>
                <a:cs typeface="Calibri" charset="0"/>
              </a:rPr>
              <a:t>as </a:t>
            </a:r>
            <a:r>
              <a:rPr lang="en-GB" sz="240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GB" sz="2400" b="1" smtClean="0">
                <a:latin typeface="Calibri" charset="0"/>
                <a:ea typeface="Calibri" charset="0"/>
                <a:cs typeface="Calibri" charset="0"/>
              </a:rPr>
              <a:t>standard </a:t>
            </a:r>
            <a:r>
              <a:rPr lang="en-GB" sz="2400" b="1" dirty="0">
                <a:latin typeface="Calibri" charset="0"/>
                <a:ea typeface="Calibri" charset="0"/>
                <a:cs typeface="Calibri" charset="0"/>
              </a:rPr>
              <a:t>error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88878" y="1646037"/>
            <a:ext cx="6414244" cy="639662"/>
            <a:chOff x="2825614" y="1646037"/>
            <a:chExt cx="6414244" cy="639662"/>
          </a:xfrm>
        </p:grpSpPr>
        <p:sp>
          <p:nvSpPr>
            <p:cNvPr id="41" name="TextBox 40"/>
            <p:cNvSpPr txBox="1"/>
            <p:nvPr/>
          </p:nvSpPr>
          <p:spPr>
            <a:xfrm>
              <a:off x="2825614" y="1735036"/>
              <a:ext cx="3484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smtClean="0">
                  <a:latin typeface="Calibri" charset="0"/>
                  <a:ea typeface="Calibri" charset="0"/>
                  <a:cs typeface="Calibri" charset="0"/>
                </a:rPr>
                <a:t>population standard </a:t>
              </a:r>
              <a:r>
                <a:rPr lang="en-GB" sz="2400" dirty="0" smtClean="0">
                  <a:latin typeface="Calibri" charset="0"/>
                  <a:ea typeface="Calibri" charset="0"/>
                  <a:cs typeface="Calibri" charset="0"/>
                </a:rPr>
                <a:t>error </a:t>
              </a:r>
              <a:endParaRPr lang="en-GB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6678195" y="1646037"/>
                  <a:ext cx="2561663" cy="639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𝑆</m:t>
                        </m:r>
                        <m:r>
                          <a:rPr lang="en-GB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.</m:t>
                        </m:r>
                        <m:r>
                          <a:rPr lang="en-GB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.=</m:t>
                        </m:r>
                        <m:f>
                          <m:fPr>
                            <m:type m:val="lin"/>
                            <m:ctrlPr>
                              <a:rPr lang="en-GB" sz="32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32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32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sz="32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195" y="1646037"/>
                  <a:ext cx="2561663" cy="63966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1251534" y="5873651"/>
            <a:ext cx="9688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We’ll </a:t>
            </a:r>
            <a:r>
              <a:rPr lang="en-GB" sz="240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explore this more next </a:t>
            </a:r>
            <a:r>
              <a:rPr lang="en-GB" sz="24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week</a:t>
            </a:r>
            <a:r>
              <a:rPr lang="en-GB" sz="240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, but </a:t>
            </a:r>
            <a:r>
              <a:rPr lang="en-GB" sz="24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you will </a:t>
            </a:r>
            <a:r>
              <a:rPr lang="en-GB" sz="240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need the equation </a:t>
            </a:r>
            <a:r>
              <a:rPr lang="en-GB" sz="24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for MCQ2</a:t>
            </a:r>
            <a:endParaRPr lang="en-GB" sz="24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29066</TotalTime>
  <Words>2343</Words>
  <Application>Microsoft Macintosh PowerPoint</Application>
  <PresentationFormat>Widescreen</PresentationFormat>
  <Paragraphs>803</Paragraphs>
  <Slides>100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Calibri</vt:lpstr>
      <vt:lpstr>Calibri Light</vt:lpstr>
      <vt:lpstr>Cambria Math</vt:lpstr>
      <vt:lpstr>Courier</vt:lpstr>
      <vt:lpstr>Symbol</vt:lpstr>
      <vt:lpstr>Arial</vt:lpstr>
      <vt:lpstr>Office Theme</vt:lpstr>
      <vt:lpstr>Equation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268</cp:revision>
  <cp:lastPrinted>2017-01-27T09:51:28Z</cp:lastPrinted>
  <dcterms:created xsi:type="dcterms:W3CDTF">2017-01-23T17:51:07Z</dcterms:created>
  <dcterms:modified xsi:type="dcterms:W3CDTF">2020-02-13T11:04:50Z</dcterms:modified>
</cp:coreProperties>
</file>